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Google Sans SemiBold"/>
      <p:regular r:id="rId27"/>
      <p:bold r:id="rId28"/>
      <p:italic r:id="rId29"/>
      <p:boldItalic r:id="rId30"/>
    </p:embeddedFont>
    <p:embeddedFont>
      <p:font typeface="Inter"/>
      <p:regular r:id="rId31"/>
      <p:bold r:id="rId32"/>
      <p:italic r:id="rId33"/>
      <p:boldItalic r:id="rId34"/>
    </p:embeddedFont>
    <p:embeddedFont>
      <p:font typeface="Google Sans"/>
      <p:regular r:id="rId35"/>
      <p:bold r:id="rId36"/>
      <p:italic r:id="rId37"/>
      <p:boldItalic r:id="rId38"/>
    </p:embeddedFont>
    <p:embeddedFont>
      <p:font typeface="Google Sans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6326BA-3DDD-4B85-9970-7BCA1426D506}">
  <a:tblStyle styleId="{F26326BA-3DDD-4B85-9970-7BCA1426D5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6C3C0D3-C0AD-47AF-83C2-099A5A7A1A8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bold.fntdata"/><Relationship Id="rId20" Type="http://schemas.openxmlformats.org/officeDocument/2006/relationships/slide" Target="slides/slide14.xml"/><Relationship Id="rId42" Type="http://schemas.openxmlformats.org/officeDocument/2006/relationships/font" Target="fonts/GoogleSansMedium-boldItalic.fntdata"/><Relationship Id="rId41" Type="http://schemas.openxmlformats.org/officeDocument/2006/relationships/font" Target="fonts/GoogleSansMedium-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GoogleSansSemiBold-bold.fntdata"/><Relationship Id="rId27" Type="http://schemas.openxmlformats.org/officeDocument/2006/relationships/font" Target="fonts/GoogleSansSemiBo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GoogleSans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regular.fntdata"/><Relationship Id="rId30" Type="http://schemas.openxmlformats.org/officeDocument/2006/relationships/font" Target="fonts/GoogleSansSemiBold-boldItalic.fntdata"/><Relationship Id="rId11" Type="http://schemas.openxmlformats.org/officeDocument/2006/relationships/slide" Target="slides/slide5.xml"/><Relationship Id="rId33" Type="http://schemas.openxmlformats.org/officeDocument/2006/relationships/font" Target="fonts/Inter-italic.fntdata"/><Relationship Id="rId10" Type="http://schemas.openxmlformats.org/officeDocument/2006/relationships/slide" Target="slides/slide4.xml"/><Relationship Id="rId32" Type="http://schemas.openxmlformats.org/officeDocument/2006/relationships/font" Target="fonts/Inter-bold.fntdata"/><Relationship Id="rId13" Type="http://schemas.openxmlformats.org/officeDocument/2006/relationships/slide" Target="slides/slide7.xml"/><Relationship Id="rId35" Type="http://schemas.openxmlformats.org/officeDocument/2006/relationships/font" Target="fonts/GoogleSans-regular.fntdata"/><Relationship Id="rId12" Type="http://schemas.openxmlformats.org/officeDocument/2006/relationships/slide" Target="slides/slide6.xml"/><Relationship Id="rId34" Type="http://schemas.openxmlformats.org/officeDocument/2006/relationships/font" Target="fonts/Inter-boldItalic.fntdata"/><Relationship Id="rId15" Type="http://schemas.openxmlformats.org/officeDocument/2006/relationships/slide" Target="slides/slide9.xml"/><Relationship Id="rId37" Type="http://schemas.openxmlformats.org/officeDocument/2006/relationships/font" Target="fonts/GoogleSans-italic.fntdata"/><Relationship Id="rId14" Type="http://schemas.openxmlformats.org/officeDocument/2006/relationships/slide" Target="slides/slide8.xml"/><Relationship Id="rId36" Type="http://schemas.openxmlformats.org/officeDocument/2006/relationships/font" Target="fonts/GoogleSans-bold.fntdata"/><Relationship Id="rId17" Type="http://schemas.openxmlformats.org/officeDocument/2006/relationships/slide" Target="slides/slide11.xml"/><Relationship Id="rId39" Type="http://schemas.openxmlformats.org/officeDocument/2006/relationships/font" Target="fonts/GoogleSansMedium-regular.fntdata"/><Relationship Id="rId16" Type="http://schemas.openxmlformats.org/officeDocument/2006/relationships/slide" Target="slides/slide10.xml"/><Relationship Id="rId38" Type="http://schemas.openxmlformats.org/officeDocument/2006/relationships/font" Target="fonts/Google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e54f27ee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e54f27e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Hello, everyone.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Welcome to our presentation for the Bangkit Company-Based Capstone Project 2024. We are Team C24-RM01, and our project is titled </a:t>
            </a:r>
            <a:r>
              <a:rPr b="1" lang="en">
                <a:solidFill>
                  <a:schemeClr val="dk1"/>
                </a:solidFill>
              </a:rPr>
              <a:t>"Kalbe: Visual Question Answering for Medical Imaging."</a:t>
            </a:r>
            <a:r>
              <a:rPr lang="en">
                <a:solidFill>
                  <a:schemeClr val="dk1"/>
                </a:solidFill>
              </a:rPr>
              <a:t> This project is supervised by our advisor, Fadinda Shafira.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the next 10 minutes, me (Jihad from ML, and Dera from ML, Rozaq from ML, Caleb from ML, and the last one is Dafa from Cloud Computing) will be presenting what we've been working on.</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54f27eeab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e54f27eeab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Result of the work, statistics, improvements, screenshots.</a:t>
            </a:r>
            <a:endParaRPr sz="9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54f27eeab_18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e54f27eeab_18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Result of the work, statistics, improvements, screenshots.</a:t>
            </a:r>
            <a:endParaRPr sz="9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54f27eeab_18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54f27eeab_18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Result of the work, statistics, improvements, screenshots.</a:t>
            </a:r>
            <a:endParaRPr sz="9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54f27eeab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e54f27eeab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54f27eeab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e54f27eeab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Month 1:</a:t>
            </a:r>
            <a:br>
              <a:rPr lang="en" sz="900">
                <a:solidFill>
                  <a:schemeClr val="dk1"/>
                </a:solidFill>
              </a:rPr>
            </a:br>
            <a:r>
              <a:rPr lang="en" sz="900">
                <a:solidFill>
                  <a:schemeClr val="dk1"/>
                </a:solidFill>
              </a:rPr>
              <a:t>1. Requirement gathering</a:t>
            </a:r>
            <a:endParaRPr sz="900">
              <a:solidFill>
                <a:schemeClr val="dk1"/>
              </a:solidFill>
            </a:endParaRPr>
          </a:p>
          <a:p>
            <a:pPr indent="0" lvl="0" marL="0" rtl="0" algn="l">
              <a:spcBef>
                <a:spcPts val="0"/>
              </a:spcBef>
              <a:spcAft>
                <a:spcPts val="0"/>
              </a:spcAft>
              <a:buNone/>
            </a:pPr>
            <a:r>
              <a:rPr lang="en" sz="900">
                <a:solidFill>
                  <a:schemeClr val="dk1"/>
                </a:solidFill>
              </a:rPr>
              <a:t>2. Paper review (state of the art)</a:t>
            </a:r>
            <a:endParaRPr sz="900">
              <a:solidFill>
                <a:schemeClr val="dk1"/>
              </a:solidFill>
            </a:endParaRPr>
          </a:p>
          <a:p>
            <a:pPr indent="0" lvl="0" marL="0" rtl="0" algn="l">
              <a:spcBef>
                <a:spcPts val="0"/>
              </a:spcBef>
              <a:spcAft>
                <a:spcPts val="0"/>
              </a:spcAft>
              <a:buNone/>
            </a:pPr>
            <a:r>
              <a:rPr lang="en" sz="900">
                <a:solidFill>
                  <a:schemeClr val="dk1"/>
                </a:solidFill>
              </a:rPr>
              <a:t>3. </a:t>
            </a:r>
            <a:r>
              <a:rPr lang="en" sz="900">
                <a:solidFill>
                  <a:schemeClr val="dk1"/>
                </a:solidFill>
              </a:rPr>
              <a:t>Reproduce SOTA model</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Month 2:</a:t>
            </a:r>
            <a:br>
              <a:rPr lang="en" sz="900">
                <a:solidFill>
                  <a:schemeClr val="dk1"/>
                </a:solidFill>
              </a:rPr>
            </a:br>
            <a:r>
              <a:rPr lang="en" sz="900">
                <a:solidFill>
                  <a:schemeClr val="dk1"/>
                </a:solidFill>
              </a:rPr>
              <a:t>1. GUI development</a:t>
            </a:r>
            <a:endParaRPr sz="900">
              <a:solidFill>
                <a:schemeClr val="dk1"/>
              </a:solidFill>
            </a:endParaRPr>
          </a:p>
          <a:p>
            <a:pPr indent="0" lvl="0" marL="0" rtl="0" algn="l">
              <a:spcBef>
                <a:spcPts val="0"/>
              </a:spcBef>
              <a:spcAft>
                <a:spcPts val="0"/>
              </a:spcAft>
              <a:buNone/>
            </a:pPr>
            <a:r>
              <a:rPr lang="en" sz="900">
                <a:solidFill>
                  <a:schemeClr val="dk1"/>
                </a:solidFill>
              </a:rPr>
              <a:t>2. Model training</a:t>
            </a:r>
            <a:endParaRPr sz="900">
              <a:solidFill>
                <a:schemeClr val="dk1"/>
              </a:solidFill>
            </a:endParaRPr>
          </a:p>
          <a:p>
            <a:pPr indent="0" lvl="0" marL="0" rtl="0" algn="l">
              <a:spcBef>
                <a:spcPts val="0"/>
              </a:spcBef>
              <a:spcAft>
                <a:spcPts val="0"/>
              </a:spcAft>
              <a:buNone/>
            </a:pPr>
            <a:r>
              <a:rPr lang="en" sz="900">
                <a:solidFill>
                  <a:schemeClr val="dk1"/>
                </a:solidFill>
              </a:rPr>
              <a:t>3. Model deployment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Month 3:</a:t>
            </a:r>
            <a:br>
              <a:rPr lang="en" sz="900">
                <a:solidFill>
                  <a:schemeClr val="dk1"/>
                </a:solidFill>
              </a:rPr>
            </a:br>
            <a:r>
              <a:rPr lang="en" sz="900">
                <a:solidFill>
                  <a:schemeClr val="dk1"/>
                </a:solidFill>
              </a:rPr>
              <a:t>1. Model feedback and evaluation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Month 4:</a:t>
            </a:r>
            <a:endParaRPr sz="900">
              <a:solidFill>
                <a:schemeClr val="dk1"/>
              </a:solidFill>
            </a:endParaRPr>
          </a:p>
          <a:p>
            <a:pPr indent="0" lvl="0" marL="0" rtl="0" algn="l">
              <a:spcBef>
                <a:spcPts val="0"/>
              </a:spcBef>
              <a:spcAft>
                <a:spcPts val="0"/>
              </a:spcAft>
              <a:buNone/>
            </a:pPr>
            <a:r>
              <a:rPr lang="en" sz="900">
                <a:solidFill>
                  <a:schemeClr val="dk1"/>
                </a:solidFill>
              </a:rPr>
              <a:t>1. Model testing with real data</a:t>
            </a:r>
            <a:endParaRPr sz="900">
              <a:solidFill>
                <a:schemeClr val="dk1"/>
              </a:solidFill>
            </a:endParaRPr>
          </a:p>
          <a:p>
            <a:pPr indent="0" lvl="0" marL="0" rtl="0" algn="l">
              <a:spcBef>
                <a:spcPts val="0"/>
              </a:spcBef>
              <a:spcAft>
                <a:spcPts val="0"/>
              </a:spcAft>
              <a:buNone/>
            </a:pPr>
            <a:r>
              <a:rPr lang="en" sz="900">
                <a:solidFill>
                  <a:schemeClr val="dk1"/>
                </a:solidFill>
              </a:rPr>
              <a:t>2. Continuous feedback and improvement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Month 5:</a:t>
            </a:r>
            <a:endParaRPr sz="900">
              <a:solidFill>
                <a:schemeClr val="dk1"/>
              </a:solidFill>
            </a:endParaRPr>
          </a:p>
          <a:p>
            <a:pPr indent="0" lvl="0" marL="0" rtl="0" algn="l">
              <a:spcBef>
                <a:spcPts val="0"/>
              </a:spcBef>
              <a:spcAft>
                <a:spcPts val="0"/>
              </a:spcAft>
              <a:buNone/>
            </a:pPr>
            <a:r>
              <a:rPr lang="en" sz="900">
                <a:solidFill>
                  <a:schemeClr val="dk1"/>
                </a:solidFill>
              </a:rPr>
              <a:t>1. Continuous feedback and improvement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Month 6:</a:t>
            </a:r>
            <a:endParaRPr sz="900">
              <a:solidFill>
                <a:schemeClr val="dk1"/>
              </a:solidFill>
            </a:endParaRPr>
          </a:p>
          <a:p>
            <a:pPr indent="0" lvl="0" marL="0" rtl="0" algn="l">
              <a:spcBef>
                <a:spcPts val="0"/>
              </a:spcBef>
              <a:spcAft>
                <a:spcPts val="0"/>
              </a:spcAft>
              <a:buNone/>
            </a:pPr>
            <a:r>
              <a:rPr lang="en" sz="900">
                <a:solidFill>
                  <a:schemeClr val="dk1"/>
                </a:solidFill>
              </a:rPr>
              <a:t>1. Integration with internal Kalbe Medical Imaging Platform</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54f27eeab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e54f27eeab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personnel/person-hours, tools, expenses, subscriptions, etc</a:t>
            </a:r>
            <a:endParaRPr sz="9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54f27eeab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54f27eeab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54f27eea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e54f27eea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Idefics is based on Flamingo, which is used for few shot learning. The goal of few shot learning is not to let the model recognize the images in the training set and then generalize to the test set, but is “learn to learn”. The goal of training is to recognize objects, but to know the similarity and difference between objects.</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304800" lvl="0" marL="457200" rtl="0" algn="just">
              <a:spcBef>
                <a:spcPts val="0"/>
              </a:spcBef>
              <a:spcAft>
                <a:spcPts val="0"/>
              </a:spcAft>
              <a:buClr>
                <a:schemeClr val="dk1"/>
              </a:buClr>
              <a:buSzPts val="1200"/>
              <a:buChar char="●"/>
            </a:pPr>
            <a:r>
              <a:rPr lang="en" sz="1200">
                <a:solidFill>
                  <a:schemeClr val="dk1"/>
                </a:solidFill>
              </a:rPr>
              <a:t>IDEFICS is adapted from the Flamingo architecture, which combines two frozen models: LLaMA (text, main backbone) &amp; OpenClip (vision)</a:t>
            </a:r>
            <a:endParaRPr sz="1200">
              <a:solidFill>
                <a:schemeClr val="dk1"/>
              </a:solidFill>
            </a:endParaRPr>
          </a:p>
          <a:p>
            <a:pPr indent="-304800" lvl="0" marL="457200" rtl="0" algn="just">
              <a:spcBef>
                <a:spcPts val="0"/>
              </a:spcBef>
              <a:spcAft>
                <a:spcPts val="0"/>
              </a:spcAft>
              <a:buClr>
                <a:schemeClr val="dk1"/>
              </a:buClr>
              <a:buSzPts val="1200"/>
              <a:buChar char="●"/>
            </a:pPr>
            <a:r>
              <a:rPr lang="en" sz="1200">
                <a:solidFill>
                  <a:schemeClr val="dk1"/>
                </a:solidFill>
              </a:rPr>
              <a:t>Major contribution is the preparation of a (very large) OBELICS, multimodal (text &amp; image) web dataset</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54f27eeab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e54f27eeab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Idefics is based on Flamingo, which is used for few shot learning. The goal of few shot learning is not to let the model recognize the images in the training set and then generalize to the test set, but is “learn to learn”. The goal of training is to recognize objects, but to know the similarity and difference between objects.</a:t>
            </a:r>
            <a:endParaRPr sz="9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54f27eea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e54f27eea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rPr>
              <a:t>Figure 2: Idefics2 fully-autoregressive architecture: Input images are processed by the Vision encoder. The resulting visual features are mapped (and optionally pooled) to the LLM input space to get the visual tokens (64 in our standard configuration). They are concatenated (and potentially interleaved) with the input sequence of text embeddings (green and red column). The concatenated sequence is ... fed to the language model (LLM), which predicts the text tokens output</a:t>
            </a:r>
            <a:endParaRPr sz="9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f6615b9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f6615b9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To start with, medical imaging plays a crucial role in healthcare for diagnosing and monitoring patients. However, the process of interpreting these images is time-consuming and requires expertise. Our project aims to address this challenge by developing an AI model that can assist healthcare professionals in analyzing medical images quickly and accurately, reducing human error and workload for radiologists.</a:t>
            </a:r>
            <a:endParaRPr sz="9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e54f27eeab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e54f27eeab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54f27eea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54f27eea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Why did you choose the theme and such a problem statement?</a:t>
            </a:r>
            <a:endParaRPr sz="1200">
              <a:solidFill>
                <a:schemeClr val="dk1"/>
              </a:solidFill>
              <a:latin typeface="Google Sans"/>
              <a:ea typeface="Google Sans"/>
              <a:cs typeface="Google Sans"/>
              <a:sym typeface="Google Sans"/>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What kind of problems do you want to tackle?</a:t>
            </a:r>
            <a:endParaRPr sz="1200">
              <a:solidFill>
                <a:schemeClr val="dk1"/>
              </a:solidFill>
              <a:latin typeface="Google Sans"/>
              <a:ea typeface="Google Sans"/>
              <a:cs typeface="Google Sans"/>
              <a:sym typeface="Google Sans"/>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just">
              <a:lnSpc>
                <a:spcPct val="115000"/>
              </a:lnSpc>
              <a:spcBef>
                <a:spcPts val="0"/>
              </a:spcBef>
              <a:spcAft>
                <a:spcPts val="0"/>
              </a:spcAft>
              <a:buNone/>
            </a:pPr>
            <a:r>
              <a:t/>
            </a:r>
            <a:endParaRPr sz="1200">
              <a:solidFill>
                <a:schemeClr val="dk1"/>
              </a:solidFill>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54f27eea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54f27eea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So far, are there any studies/efforts from other people that want to solve similar problems?</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What are the missing elements that you can identify?</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slide we will discuss about general VQA Architecture. This is the outlines of general VQA architecture that processes images and questions to generate accurate answers.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There are several missing elements that the general VQA doesnt have which is a domain-Specific training in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Fine-Tuning on Medical Data</a:t>
            </a:r>
            <a:r>
              <a:rPr lang="en">
                <a:solidFill>
                  <a:schemeClr val="dk1"/>
                </a:solidFill>
              </a:rPr>
              <a:t>: Most existing models are pre-trained on general datasets and might not perform optimally on medical images without extensive fine-tuning.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Limited Medical Datasets</a:t>
            </a:r>
            <a:r>
              <a:rPr lang="en">
                <a:solidFill>
                  <a:schemeClr val="dk1"/>
                </a:solidFill>
              </a:rPr>
              <a:t>: There are fewer publicly available datasets specifically for medical VQA, limiting the training and evaluation of models.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 this architecture, there are two inputs which is: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Image</a:t>
            </a:r>
            <a:r>
              <a:rPr lang="en">
                <a:solidFill>
                  <a:schemeClr val="dk1"/>
                </a:solidFill>
              </a:rPr>
              <a:t>: The visual content we need to analyze.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Question</a:t>
            </a:r>
            <a:r>
              <a:rPr lang="en">
                <a:solidFill>
                  <a:schemeClr val="dk1"/>
                </a:solidFill>
              </a:rPr>
              <a:t>: The related query that needs answering.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Processing:</a:t>
            </a:r>
            <a:r>
              <a:rPr lang="en">
                <a:solidFill>
                  <a:schemeClr val="dk1"/>
                </a:solidFill>
              </a:rPr>
              <a:t> We have two backbones for processing these inputs: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Visual Backbone</a:t>
            </a:r>
            <a:r>
              <a:rPr lang="en">
                <a:solidFill>
                  <a:schemeClr val="dk1"/>
                </a:solidFill>
              </a:rPr>
              <a:t>: Uses CNN and Vision Transformers to extract features from images.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Language Backbone</a:t>
            </a:r>
            <a:r>
              <a:rPr lang="en">
                <a:solidFill>
                  <a:schemeClr val="dk1"/>
                </a:solidFill>
              </a:rPr>
              <a:t>: Uses LSTM and Transformers to understand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And then we combine this features in which the</a:t>
            </a:r>
            <a:r>
              <a:rPr lang="en">
                <a:solidFill>
                  <a:schemeClr val="dk1"/>
                </a:solidFill>
              </a:rPr>
              <a:t> extracted features are then combined through:</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Embedding Mechanism</a:t>
            </a:r>
            <a:r>
              <a:rPr lang="en">
                <a:solidFill>
                  <a:schemeClr val="dk1"/>
                </a:solidFill>
              </a:rPr>
              <a:t>: Using techniques like Contrastive Learning, Attention Mechanisms, and feature concatenation.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And then</a:t>
            </a:r>
            <a:r>
              <a:rPr lang="en">
                <a:solidFill>
                  <a:schemeClr val="dk1"/>
                </a:solidFill>
              </a:rPr>
              <a:t> the combined features are used for two tasks: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Classification Task</a:t>
            </a:r>
            <a:r>
              <a:rPr lang="en">
                <a:solidFill>
                  <a:schemeClr val="dk1"/>
                </a:solidFill>
              </a:rPr>
              <a:t>: A classifier selects the top answer from a predefined set.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Generation Task</a:t>
            </a:r>
            <a:r>
              <a:rPr lang="en">
                <a:solidFill>
                  <a:schemeClr val="dk1"/>
                </a:solidFill>
              </a:rPr>
              <a:t>: An LSTM or Transformer generates a descriptive answer.</a:t>
            </a:r>
            <a:endParaRPr>
              <a:solidFill>
                <a:schemeClr val="dk1"/>
              </a:solidFill>
            </a:endParaRPr>
          </a:p>
          <a:p>
            <a:pPr indent="0" lvl="0" marL="0" rtl="0" algn="just">
              <a:lnSpc>
                <a:spcPct val="115000"/>
              </a:lnSpc>
              <a:spcBef>
                <a:spcPts val="1200"/>
              </a:spcBef>
              <a:spcAft>
                <a:spcPts val="0"/>
              </a:spcAft>
              <a:buNone/>
            </a:pPr>
            <a:r>
              <a:rPr lang="en">
                <a:solidFill>
                  <a:schemeClr val="dk1"/>
                </a:solidFill>
                <a:latin typeface="Google Sans"/>
                <a:ea typeface="Google Sans"/>
                <a:cs typeface="Google Sans"/>
                <a:sym typeface="Google Sans"/>
              </a:rPr>
              <a:t>In that case, w</a:t>
            </a:r>
            <a:r>
              <a:rPr lang="en">
                <a:solidFill>
                  <a:schemeClr val="dk1"/>
                </a:solidFill>
                <a:latin typeface="Google Sans"/>
                <a:ea typeface="Google Sans"/>
                <a:cs typeface="Google Sans"/>
                <a:sym typeface="Google Sans"/>
              </a:rPr>
              <a:t>e need to fine-tune our model to extract features from medical images and questions, combine these features, and generate the appropriate answers. To achieve this, we will select some of the pre-trained transformer-based models available on Hugging Face or Github.</a:t>
            </a:r>
            <a:endParaRPr>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54f27eeab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54f27eeab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54f27eeab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54f27eeab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900">
                <a:solidFill>
                  <a:schemeClr val="dk1"/>
                </a:solidFill>
              </a:rPr>
              <a:t>based on existing solution </a:t>
            </a:r>
            <a:r>
              <a:rPr lang="en" sz="900">
                <a:solidFill>
                  <a:schemeClr val="dk1"/>
                </a:solidFill>
              </a:rPr>
              <a:t>we developed medical vqa model with an architecture similar to a general VQA model and </a:t>
            </a:r>
            <a:r>
              <a:rPr lang="en" sz="900">
                <a:solidFill>
                  <a:schemeClr val="dk1"/>
                </a:solidFill>
              </a:rPr>
              <a:t>here are our general workflow solution : first data collecting, we look for open source medical dataset for vqa task (vqa rad, slake, and roco), the second is data pre-processing (consist of data cleaning, formatting, and upload to hugigngface), the third is ML model training, and the last one is model deployment to cloud.</a:t>
            </a:r>
            <a:endParaRPr sz="9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54f27eeab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54f27eea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900">
                <a:solidFill>
                  <a:schemeClr val="dk1"/>
                </a:solidFill>
              </a:rPr>
              <a:t>Here are our dataset for fine tuning medical vqa task. We take dataset vqa -rad, slake, and roco dataset that have modality in radiology</a:t>
            </a:r>
            <a:endParaRPr sz="9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54f27eeab_1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54f27eeab_1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900">
                <a:solidFill>
                  <a:schemeClr val="dk1"/>
                </a:solidFill>
              </a:rPr>
              <a:t>For our model we have 2 </a:t>
            </a:r>
            <a:r>
              <a:rPr lang="en" sz="900">
                <a:solidFill>
                  <a:schemeClr val="dk1"/>
                </a:solidFill>
              </a:rPr>
              <a:t>approaches which is,  unimodal and multimodal. For unimodal approach we combine  gpt2 as language model and vgg19 as vision modell and then we combine it together as a visual language task. For multimodal approach we use idefics2 and blip  and then fine tuning the model with medical vqa dataset that we’ve mentioned before.</a:t>
            </a:r>
            <a:endParaRPr sz="9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54f27eeab_1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54f27eeab_1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3.png"/><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huggingface.co/spaces/KalbeDigitalLab/IDEFICS2-8B-MedicalVQA" TargetMode="External"/><Relationship Id="rId4" Type="http://schemas.openxmlformats.org/officeDocument/2006/relationships/hyperlink" Target="https://youtu.be/j4MNgEiwvfE" TargetMode="External"/><Relationship Id="rId5" Type="http://schemas.openxmlformats.org/officeDocument/2006/relationships/hyperlink" Target="http://www.youtube.com/watch?v=j4MNgEiwvfE" TargetMode="External"/><Relationship Id="rId6"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hyperlink" Target="https://github.com/Kalbe-x-Bangkit/C24-RM-Kalbe-Bangkit" TargetMode="External"/><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16.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blog.paperspace.com/idefics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huggingface.co/datasets/flaviagiammarino/vqa-rad" TargetMode="External"/><Relationship Id="rId4" Type="http://schemas.openxmlformats.org/officeDocument/2006/relationships/hyperlink" Target="https://huggingface.co/datasets/mdwiratathya/SLAKE-vqa-english" TargetMode="External"/><Relationship Id="rId5" Type="http://schemas.openxmlformats.org/officeDocument/2006/relationships/hyperlink" Target="https://huggingface.co/datasets/mdwiratathya/ROCO-radiology" TargetMode="External"/><Relationship Id="rId6" Type="http://schemas.openxmlformats.org/officeDocument/2006/relationships/image" Target="../media/image11.png"/><Relationship Id="rId7" Type="http://schemas.openxmlformats.org/officeDocument/2006/relationships/image" Target="../media/image20.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69575" y="1361675"/>
            <a:ext cx="68388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rgbClr val="076535"/>
                </a:solidFill>
                <a:latin typeface="Google Sans"/>
                <a:ea typeface="Google Sans"/>
                <a:cs typeface="Google Sans"/>
                <a:sym typeface="Google Sans"/>
              </a:rPr>
              <a:t>Kalbe: Visual Question Answering for Medical Imaging</a:t>
            </a:r>
            <a:endParaRPr b="1" sz="3100">
              <a:solidFill>
                <a:srgbClr val="076535"/>
              </a:solidFill>
              <a:latin typeface="Google Sans"/>
              <a:ea typeface="Google Sans"/>
              <a:cs typeface="Google Sans"/>
              <a:sym typeface="Google Sans"/>
            </a:endParaRPr>
          </a:p>
        </p:txBody>
      </p:sp>
      <p:sp>
        <p:nvSpPr>
          <p:cNvPr id="55" name="Google Shape;55;p13"/>
          <p:cNvSpPr txBox="1"/>
          <p:nvPr/>
        </p:nvSpPr>
        <p:spPr>
          <a:xfrm>
            <a:off x="369572" y="2618525"/>
            <a:ext cx="541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Google Sans Medium"/>
                <a:ea typeface="Google Sans Medium"/>
                <a:cs typeface="Google Sans Medium"/>
                <a:sym typeface="Google Sans Medium"/>
              </a:rPr>
              <a:t>C24-RM01 | Advisor: Fadinda Shafira</a:t>
            </a:r>
            <a:endParaRPr sz="1300">
              <a:solidFill>
                <a:schemeClr val="dk1"/>
              </a:solidFill>
              <a:latin typeface="Google Sans Medium"/>
              <a:ea typeface="Google Sans Medium"/>
              <a:cs typeface="Google Sans Medium"/>
              <a:sym typeface="Google Sans Medium"/>
            </a:endParaRPr>
          </a:p>
        </p:txBody>
      </p:sp>
      <p:sp>
        <p:nvSpPr>
          <p:cNvPr id="56" name="Google Shape;56;p13"/>
          <p:cNvSpPr txBox="1"/>
          <p:nvPr/>
        </p:nvSpPr>
        <p:spPr>
          <a:xfrm>
            <a:off x="414275" y="4039550"/>
            <a:ext cx="1038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Medium"/>
                <a:ea typeface="Google Sans Medium"/>
                <a:cs typeface="Google Sans Medium"/>
                <a:sym typeface="Google Sans Medium"/>
              </a:rPr>
              <a:t>Jihad</a:t>
            </a:r>
            <a:endParaRPr sz="1300">
              <a:solidFill>
                <a:schemeClr val="dk1"/>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900">
                <a:solidFill>
                  <a:schemeClr val="dk1"/>
                </a:solidFill>
                <a:latin typeface="Google Sans"/>
                <a:ea typeface="Google Sans"/>
                <a:cs typeface="Google Sans"/>
                <a:sym typeface="Google Sans"/>
              </a:rPr>
              <a:t>M002D4KY2344</a:t>
            </a:r>
            <a:endParaRPr sz="1100">
              <a:solidFill>
                <a:schemeClr val="dk1"/>
              </a:solidFill>
              <a:latin typeface="Google Sans Medium"/>
              <a:ea typeface="Google Sans Medium"/>
              <a:cs typeface="Google Sans Medium"/>
              <a:sym typeface="Google Sans Medium"/>
            </a:endParaRPr>
          </a:p>
        </p:txBody>
      </p:sp>
      <p:sp>
        <p:nvSpPr>
          <p:cNvPr id="57" name="Google Shape;57;p13"/>
          <p:cNvSpPr txBox="1"/>
          <p:nvPr/>
        </p:nvSpPr>
        <p:spPr>
          <a:xfrm>
            <a:off x="1663016" y="4039553"/>
            <a:ext cx="1007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Medium"/>
                <a:ea typeface="Google Sans Medium"/>
                <a:cs typeface="Google Sans Medium"/>
                <a:sym typeface="Google Sans Medium"/>
              </a:rPr>
              <a:t>Dera</a:t>
            </a:r>
            <a:endParaRPr sz="1300">
              <a:solidFill>
                <a:schemeClr val="dk1"/>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900">
                <a:solidFill>
                  <a:schemeClr val="dk1"/>
                </a:solidFill>
                <a:latin typeface="Google Sans"/>
                <a:ea typeface="Google Sans"/>
                <a:cs typeface="Google Sans"/>
                <a:sym typeface="Google Sans"/>
              </a:rPr>
              <a:t>M002D4KY1491</a:t>
            </a:r>
            <a:endParaRPr sz="900">
              <a:solidFill>
                <a:schemeClr val="dk1"/>
              </a:solidFill>
              <a:latin typeface="Google Sans Medium"/>
              <a:ea typeface="Google Sans Medium"/>
              <a:cs typeface="Google Sans Medium"/>
              <a:sym typeface="Google Sans Medium"/>
            </a:endParaRPr>
          </a:p>
        </p:txBody>
      </p:sp>
      <p:sp>
        <p:nvSpPr>
          <p:cNvPr id="58" name="Google Shape;58;p13"/>
          <p:cNvSpPr txBox="1"/>
          <p:nvPr/>
        </p:nvSpPr>
        <p:spPr>
          <a:xfrm>
            <a:off x="369575" y="1029163"/>
            <a:ext cx="65814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dk1"/>
                </a:solidFill>
                <a:latin typeface="Google Sans"/>
                <a:ea typeface="Google Sans"/>
                <a:cs typeface="Google Sans"/>
                <a:sym typeface="Google Sans"/>
              </a:rPr>
              <a:t>Company-Based Capstone Project 2024</a:t>
            </a:r>
            <a:endParaRPr sz="1900">
              <a:solidFill>
                <a:schemeClr val="dk1"/>
              </a:solidFill>
              <a:latin typeface="Google Sans"/>
              <a:ea typeface="Google Sans"/>
              <a:cs typeface="Google Sans"/>
              <a:sym typeface="Google Sans"/>
            </a:endParaRPr>
          </a:p>
        </p:txBody>
      </p:sp>
      <p:sp>
        <p:nvSpPr>
          <p:cNvPr id="59" name="Google Shape;59;p13"/>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3"/>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3"/>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 name="Google Shape;62;p13"/>
          <p:cNvPicPr preferRelativeResize="0"/>
          <p:nvPr/>
        </p:nvPicPr>
        <p:blipFill rotWithShape="1">
          <a:blip r:embed="rId4">
            <a:alphaModFix/>
          </a:blip>
          <a:srcRect b="0" l="0" r="32696" t="0"/>
          <a:stretch/>
        </p:blipFill>
        <p:spPr>
          <a:xfrm>
            <a:off x="414275" y="580750"/>
            <a:ext cx="1922199" cy="440425"/>
          </a:xfrm>
          <a:prstGeom prst="rect">
            <a:avLst/>
          </a:prstGeom>
          <a:noFill/>
          <a:ln>
            <a:noFill/>
          </a:ln>
        </p:spPr>
      </p:pic>
      <p:pic>
        <p:nvPicPr>
          <p:cNvPr id="63" name="Google Shape;63;p13"/>
          <p:cNvPicPr preferRelativeResize="0"/>
          <p:nvPr/>
        </p:nvPicPr>
        <p:blipFill>
          <a:blip r:embed="rId5">
            <a:alphaModFix/>
          </a:blip>
          <a:stretch>
            <a:fillRect/>
          </a:stretch>
        </p:blipFill>
        <p:spPr>
          <a:xfrm>
            <a:off x="464675" y="3086050"/>
            <a:ext cx="5915100" cy="964674"/>
          </a:xfrm>
          <a:prstGeom prst="rect">
            <a:avLst/>
          </a:prstGeom>
          <a:noFill/>
          <a:ln>
            <a:noFill/>
          </a:ln>
        </p:spPr>
      </p:pic>
      <p:sp>
        <p:nvSpPr>
          <p:cNvPr id="64" name="Google Shape;64;p13"/>
          <p:cNvSpPr txBox="1"/>
          <p:nvPr/>
        </p:nvSpPr>
        <p:spPr>
          <a:xfrm>
            <a:off x="2894375" y="4039550"/>
            <a:ext cx="1055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Medium"/>
                <a:ea typeface="Google Sans Medium"/>
                <a:cs typeface="Google Sans Medium"/>
                <a:sym typeface="Google Sans Medium"/>
              </a:rPr>
              <a:t>Rozaq</a:t>
            </a:r>
            <a:endParaRPr sz="1300">
              <a:solidFill>
                <a:schemeClr val="dk1"/>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900">
                <a:solidFill>
                  <a:schemeClr val="dk1"/>
                </a:solidFill>
                <a:latin typeface="Google Sans"/>
                <a:ea typeface="Google Sans"/>
                <a:cs typeface="Google Sans"/>
                <a:sym typeface="Google Sans"/>
              </a:rPr>
              <a:t>M002D4KY3337</a:t>
            </a:r>
            <a:endParaRPr sz="900">
              <a:solidFill>
                <a:schemeClr val="dk1"/>
              </a:solidFill>
              <a:latin typeface="Google Sans Medium"/>
              <a:ea typeface="Google Sans Medium"/>
              <a:cs typeface="Google Sans Medium"/>
              <a:sym typeface="Google Sans Medium"/>
            </a:endParaRPr>
          </a:p>
        </p:txBody>
      </p:sp>
      <p:sp>
        <p:nvSpPr>
          <p:cNvPr id="65" name="Google Shape;65;p13"/>
          <p:cNvSpPr txBox="1"/>
          <p:nvPr/>
        </p:nvSpPr>
        <p:spPr>
          <a:xfrm>
            <a:off x="4158450" y="4039550"/>
            <a:ext cx="1038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Medium"/>
                <a:ea typeface="Google Sans Medium"/>
                <a:cs typeface="Google Sans Medium"/>
                <a:sym typeface="Google Sans Medium"/>
              </a:rPr>
              <a:t>Caleb</a:t>
            </a:r>
            <a:endParaRPr sz="1300">
              <a:solidFill>
                <a:schemeClr val="dk1"/>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900">
                <a:solidFill>
                  <a:schemeClr val="dk1"/>
                </a:solidFill>
                <a:latin typeface="Google Sans"/>
                <a:ea typeface="Google Sans"/>
                <a:cs typeface="Google Sans"/>
                <a:sym typeface="Google Sans"/>
              </a:rPr>
              <a:t>M002D4KY2570</a:t>
            </a:r>
            <a:endParaRPr sz="1100">
              <a:solidFill>
                <a:schemeClr val="dk1"/>
              </a:solidFill>
              <a:latin typeface="Google Sans Medium"/>
              <a:ea typeface="Google Sans Medium"/>
              <a:cs typeface="Google Sans Medium"/>
              <a:sym typeface="Google Sans Medium"/>
            </a:endParaRPr>
          </a:p>
        </p:txBody>
      </p:sp>
      <p:sp>
        <p:nvSpPr>
          <p:cNvPr id="66" name="Google Shape;66;p13"/>
          <p:cNvSpPr txBox="1"/>
          <p:nvPr/>
        </p:nvSpPr>
        <p:spPr>
          <a:xfrm>
            <a:off x="5391575" y="4039550"/>
            <a:ext cx="1038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Medium"/>
                <a:ea typeface="Google Sans Medium"/>
                <a:cs typeface="Google Sans Medium"/>
                <a:sym typeface="Google Sans Medium"/>
              </a:rPr>
              <a:t>Dafa</a:t>
            </a:r>
            <a:endParaRPr sz="1300">
              <a:solidFill>
                <a:schemeClr val="dk1"/>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900">
                <a:solidFill>
                  <a:schemeClr val="dk1"/>
                </a:solidFill>
                <a:latin typeface="Google Sans"/>
                <a:ea typeface="Google Sans"/>
                <a:cs typeface="Google Sans"/>
                <a:sym typeface="Google Sans"/>
              </a:rPr>
              <a:t>C012D4KY1160</a:t>
            </a:r>
            <a:endParaRPr sz="1100">
              <a:solidFill>
                <a:schemeClr val="dk1"/>
              </a:solidFill>
              <a:latin typeface="Google Sans Medium"/>
              <a:ea typeface="Google Sans Medium"/>
              <a:cs typeface="Google Sans Medium"/>
              <a:sym typeface="Google Sans Medium"/>
            </a:endParaRPr>
          </a:p>
        </p:txBody>
      </p:sp>
      <p:pic>
        <p:nvPicPr>
          <p:cNvPr id="67" name="Google Shape;67;p13"/>
          <p:cNvPicPr preferRelativeResize="0"/>
          <p:nvPr/>
        </p:nvPicPr>
        <p:blipFill>
          <a:blip r:embed="rId6">
            <a:alphaModFix/>
          </a:blip>
          <a:stretch>
            <a:fillRect/>
          </a:stretch>
        </p:blipFill>
        <p:spPr>
          <a:xfrm>
            <a:off x="2336475" y="477954"/>
            <a:ext cx="1007100" cy="7057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Result:</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ML Model Performance</a:t>
            </a:r>
            <a:endParaRPr b="1">
              <a:latin typeface="Inter"/>
              <a:ea typeface="Inter"/>
              <a:cs typeface="Inter"/>
              <a:sym typeface="Inter"/>
            </a:endParaRPr>
          </a:p>
        </p:txBody>
      </p:sp>
      <p:sp>
        <p:nvSpPr>
          <p:cNvPr id="256" name="Google Shape;256;p22"/>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2"/>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22"/>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2"/>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9</a:t>
            </a:r>
            <a:endParaRPr sz="988">
              <a:solidFill>
                <a:schemeClr val="lt1"/>
              </a:solidFill>
              <a:latin typeface="Google Sans"/>
              <a:ea typeface="Google Sans"/>
              <a:cs typeface="Google Sans"/>
              <a:sym typeface="Google Sans"/>
            </a:endParaRPr>
          </a:p>
        </p:txBody>
      </p:sp>
      <p:sp>
        <p:nvSpPr>
          <p:cNvPr id="260" name="Google Shape;260;p22"/>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261" name="Google Shape;261;p22"/>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graphicFrame>
        <p:nvGraphicFramePr>
          <p:cNvPr id="262" name="Google Shape;262;p22"/>
          <p:cNvGraphicFramePr/>
          <p:nvPr/>
        </p:nvGraphicFramePr>
        <p:xfrm>
          <a:off x="359725" y="1649825"/>
          <a:ext cx="3000000" cy="3000000"/>
        </p:xfrm>
        <a:graphic>
          <a:graphicData uri="http://schemas.openxmlformats.org/drawingml/2006/table">
            <a:tbl>
              <a:tblPr>
                <a:noFill/>
                <a:tableStyleId>{B6C3C0D3-C0AD-47AF-83C2-099A5A7A1A82}</a:tableStyleId>
              </a:tblPr>
              <a:tblGrid>
                <a:gridCol w="2262325"/>
                <a:gridCol w="2272425"/>
                <a:gridCol w="2083475"/>
                <a:gridCol w="1922275"/>
              </a:tblGrid>
              <a:tr h="327850">
                <a:tc rowSpan="2">
                  <a:txBody>
                    <a:bodyPr/>
                    <a:lstStyle/>
                    <a:p>
                      <a:pPr indent="0" lvl="0" marL="0" rtl="0" algn="ctr">
                        <a:lnSpc>
                          <a:spcPct val="115000"/>
                        </a:lnSpc>
                        <a:spcBef>
                          <a:spcPts val="0"/>
                        </a:spcBef>
                        <a:spcAft>
                          <a:spcPts val="0"/>
                        </a:spcAft>
                        <a:buNone/>
                      </a:pPr>
                      <a:r>
                        <a:rPr b="1" lang="en" sz="1200">
                          <a:solidFill>
                            <a:schemeClr val="lt1"/>
                          </a:solidFill>
                          <a:latin typeface="Google Sans"/>
                          <a:ea typeface="Google Sans"/>
                          <a:cs typeface="Google Sans"/>
                          <a:sym typeface="Google Sans"/>
                        </a:rPr>
                        <a:t>Pretrain Model</a:t>
                      </a:r>
                      <a:endParaRPr b="1" sz="1200">
                        <a:solidFill>
                          <a:schemeClr val="lt1"/>
                        </a:solidFill>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6535"/>
                    </a:solidFill>
                  </a:tcPr>
                </a:tc>
                <a:tc rowSpan="2">
                  <a:txBody>
                    <a:bodyPr/>
                    <a:lstStyle/>
                    <a:p>
                      <a:pPr indent="0" lvl="0" marL="0" rtl="0" algn="ctr">
                        <a:lnSpc>
                          <a:spcPct val="115000"/>
                        </a:lnSpc>
                        <a:spcBef>
                          <a:spcPts val="0"/>
                        </a:spcBef>
                        <a:spcAft>
                          <a:spcPts val="0"/>
                        </a:spcAft>
                        <a:buNone/>
                      </a:pPr>
                      <a:r>
                        <a:rPr b="1" lang="en" sz="1200">
                          <a:solidFill>
                            <a:schemeClr val="lt1"/>
                          </a:solidFill>
                          <a:latin typeface="Google Sans"/>
                          <a:ea typeface="Google Sans"/>
                          <a:cs typeface="Google Sans"/>
                          <a:sym typeface="Google Sans"/>
                        </a:rPr>
                        <a:t>Prefine-tune Dataset</a:t>
                      </a:r>
                      <a:endParaRPr b="1" sz="1200">
                        <a:solidFill>
                          <a:schemeClr val="lt1"/>
                        </a:solidFill>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6535"/>
                    </a:solidFill>
                  </a:tcPr>
                </a:tc>
                <a:tc gridSpan="2">
                  <a:txBody>
                    <a:bodyPr/>
                    <a:lstStyle/>
                    <a:p>
                      <a:pPr indent="0" lvl="0" marL="0" rtl="0" algn="ctr">
                        <a:lnSpc>
                          <a:spcPct val="115000"/>
                        </a:lnSpc>
                        <a:spcBef>
                          <a:spcPts val="0"/>
                        </a:spcBef>
                        <a:spcAft>
                          <a:spcPts val="0"/>
                        </a:spcAft>
                        <a:buNone/>
                      </a:pPr>
                      <a:r>
                        <a:rPr b="1" lang="en" sz="1200">
                          <a:solidFill>
                            <a:schemeClr val="lt1"/>
                          </a:solidFill>
                          <a:latin typeface="Google Sans"/>
                          <a:ea typeface="Google Sans"/>
                          <a:cs typeface="Google Sans"/>
                          <a:sym typeface="Google Sans"/>
                        </a:rPr>
                        <a:t>Accuracy</a:t>
                      </a:r>
                      <a:endParaRPr b="1" sz="1200">
                        <a:solidFill>
                          <a:schemeClr val="lt1"/>
                        </a:solidFill>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6535"/>
                    </a:solidFill>
                  </a:tcPr>
                </a:tc>
                <a:tc hMerge="1"/>
              </a:tr>
              <a:tr h="327850">
                <a:tc vMerge="1"/>
                <a:tc vMerge="1"/>
                <a:tc>
                  <a:txBody>
                    <a:bodyPr/>
                    <a:lstStyle/>
                    <a:p>
                      <a:pPr indent="0" lvl="0" marL="0" rtl="0" algn="ctr">
                        <a:lnSpc>
                          <a:spcPct val="115000"/>
                        </a:lnSpc>
                        <a:spcBef>
                          <a:spcPts val="0"/>
                        </a:spcBef>
                        <a:spcAft>
                          <a:spcPts val="0"/>
                        </a:spcAft>
                        <a:buNone/>
                      </a:pPr>
                      <a:r>
                        <a:rPr b="1" lang="en" sz="1200">
                          <a:solidFill>
                            <a:schemeClr val="lt1"/>
                          </a:solidFill>
                          <a:latin typeface="Google Sans"/>
                          <a:ea typeface="Google Sans"/>
                          <a:cs typeface="Google Sans"/>
                          <a:sym typeface="Google Sans"/>
                        </a:rPr>
                        <a:t>VQA-RAD</a:t>
                      </a:r>
                      <a:endParaRPr b="1" sz="1200">
                        <a:solidFill>
                          <a:schemeClr val="lt1"/>
                        </a:solidFill>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6535"/>
                    </a:solidFill>
                  </a:tcPr>
                </a:tc>
                <a:tc>
                  <a:txBody>
                    <a:bodyPr/>
                    <a:lstStyle/>
                    <a:p>
                      <a:pPr indent="0" lvl="0" marL="0" rtl="0" algn="ctr">
                        <a:lnSpc>
                          <a:spcPct val="115000"/>
                        </a:lnSpc>
                        <a:spcBef>
                          <a:spcPts val="0"/>
                        </a:spcBef>
                        <a:spcAft>
                          <a:spcPts val="0"/>
                        </a:spcAft>
                        <a:buNone/>
                      </a:pPr>
                      <a:r>
                        <a:rPr b="1" lang="en" sz="1200">
                          <a:solidFill>
                            <a:schemeClr val="lt1"/>
                          </a:solidFill>
                          <a:latin typeface="Google Sans"/>
                          <a:ea typeface="Google Sans"/>
                          <a:cs typeface="Google Sans"/>
                          <a:sym typeface="Google Sans"/>
                        </a:rPr>
                        <a:t>SLAKE</a:t>
                      </a:r>
                      <a:endParaRPr b="1" sz="1200">
                        <a:solidFill>
                          <a:schemeClr val="lt1"/>
                        </a:solidFill>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6535"/>
                    </a:solidFill>
                  </a:tcPr>
                </a:tc>
              </a:tr>
              <a:tr h="327850">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VGG-GPT2</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27.72%</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28.09%</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27850">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VGG-BioGPT</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33.26</a:t>
                      </a:r>
                      <a:r>
                        <a:rPr lang="en" sz="1100">
                          <a:latin typeface="Google Sans"/>
                          <a:ea typeface="Google Sans"/>
                          <a:cs typeface="Google Sans"/>
                          <a:sym typeface="Google Sans"/>
                        </a:rPr>
                        <a:t>%</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27.24%</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27850">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BLIP</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44.57%</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67.58%</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27850">
                <a:tc rowSpan="2">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Idecis2-8B</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rgbClr val="FF0000"/>
                          </a:solidFill>
                          <a:latin typeface="Google Sans"/>
                          <a:ea typeface="Google Sans"/>
                          <a:cs typeface="Google Sans"/>
                          <a:sym typeface="Google Sans"/>
                        </a:rPr>
                        <a:t>53.22%</a:t>
                      </a:r>
                      <a:endParaRPr sz="1100">
                        <a:solidFill>
                          <a:srgbClr val="FF0000"/>
                        </a:solidFill>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76.26%</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7850">
                <a:tc vMerge="1"/>
                <a:tc>
                  <a:txBody>
                    <a:bodyPr/>
                    <a:lstStyle/>
                    <a:p>
                      <a:pPr indent="0" lvl="0" marL="0" rtl="0" algn="ctr">
                        <a:lnSpc>
                          <a:spcPct val="115000"/>
                        </a:lnSpc>
                        <a:spcBef>
                          <a:spcPts val="0"/>
                        </a:spcBef>
                        <a:spcAft>
                          <a:spcPts val="0"/>
                        </a:spcAft>
                        <a:buNone/>
                      </a:pPr>
                      <a:r>
                        <a:rPr lang="en" sz="1100">
                          <a:latin typeface="Google Sans"/>
                          <a:ea typeface="Google Sans"/>
                          <a:cs typeface="Google Sans"/>
                          <a:sym typeface="Google Sans"/>
                        </a:rPr>
                        <a:t>ROCO</a:t>
                      </a:r>
                      <a:endParaRPr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solidFill>
                            <a:schemeClr val="dk1"/>
                          </a:solidFill>
                          <a:latin typeface="Google Sans"/>
                          <a:ea typeface="Google Sans"/>
                          <a:cs typeface="Google Sans"/>
                          <a:sym typeface="Google Sans"/>
                        </a:rPr>
                        <a:t>51.20%</a:t>
                      </a:r>
                      <a:endParaRPr b="1" sz="1100">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FF0000"/>
                          </a:solidFill>
                          <a:latin typeface="Google Sans"/>
                          <a:ea typeface="Google Sans"/>
                          <a:cs typeface="Google Sans"/>
                          <a:sym typeface="Google Sans"/>
                        </a:rPr>
                        <a:t>81.05%</a:t>
                      </a:r>
                      <a:endParaRPr b="1" sz="1100">
                        <a:solidFill>
                          <a:srgbClr val="FF0000"/>
                        </a:solidFill>
                        <a:latin typeface="Google Sans"/>
                        <a:ea typeface="Google Sans"/>
                        <a:cs typeface="Google Sans"/>
                        <a:sym typeface="Google Sans"/>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Result:</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Training Snapshots</a:t>
            </a:r>
            <a:endParaRPr b="1">
              <a:latin typeface="Inter"/>
              <a:ea typeface="Inter"/>
              <a:cs typeface="Inter"/>
              <a:sym typeface="Inter"/>
            </a:endParaRPr>
          </a:p>
        </p:txBody>
      </p:sp>
      <p:sp>
        <p:nvSpPr>
          <p:cNvPr id="268" name="Google Shape;268;p23"/>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23"/>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23"/>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23"/>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10</a:t>
            </a:r>
            <a:endParaRPr sz="988">
              <a:solidFill>
                <a:schemeClr val="lt1"/>
              </a:solidFill>
              <a:latin typeface="Google Sans"/>
              <a:ea typeface="Google Sans"/>
              <a:cs typeface="Google Sans"/>
              <a:sym typeface="Google Sans"/>
            </a:endParaRPr>
          </a:p>
        </p:txBody>
      </p:sp>
      <p:sp>
        <p:nvSpPr>
          <p:cNvPr id="272" name="Google Shape;272;p23"/>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273" name="Google Shape;273;p23"/>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pic>
        <p:nvPicPr>
          <p:cNvPr id="274" name="Google Shape;274;p23"/>
          <p:cNvPicPr preferRelativeResize="0"/>
          <p:nvPr/>
        </p:nvPicPr>
        <p:blipFill>
          <a:blip r:embed="rId3">
            <a:alphaModFix/>
          </a:blip>
          <a:stretch>
            <a:fillRect/>
          </a:stretch>
        </p:blipFill>
        <p:spPr>
          <a:xfrm>
            <a:off x="977987" y="1137299"/>
            <a:ext cx="1828096" cy="1632000"/>
          </a:xfrm>
          <a:prstGeom prst="rect">
            <a:avLst/>
          </a:prstGeom>
          <a:noFill/>
          <a:ln>
            <a:noFill/>
          </a:ln>
        </p:spPr>
      </p:pic>
      <p:pic>
        <p:nvPicPr>
          <p:cNvPr id="275" name="Google Shape;275;p23"/>
          <p:cNvPicPr preferRelativeResize="0"/>
          <p:nvPr/>
        </p:nvPicPr>
        <p:blipFill>
          <a:blip r:embed="rId4">
            <a:alphaModFix/>
          </a:blip>
          <a:stretch>
            <a:fillRect/>
          </a:stretch>
        </p:blipFill>
        <p:spPr>
          <a:xfrm>
            <a:off x="2771991" y="1137299"/>
            <a:ext cx="1828096" cy="1632000"/>
          </a:xfrm>
          <a:prstGeom prst="rect">
            <a:avLst/>
          </a:prstGeom>
          <a:noFill/>
          <a:ln>
            <a:noFill/>
          </a:ln>
        </p:spPr>
      </p:pic>
      <p:pic>
        <p:nvPicPr>
          <p:cNvPr id="276" name="Google Shape;276;p23"/>
          <p:cNvPicPr preferRelativeResize="0"/>
          <p:nvPr/>
        </p:nvPicPr>
        <p:blipFill>
          <a:blip r:embed="rId5">
            <a:alphaModFix/>
          </a:blip>
          <a:stretch>
            <a:fillRect/>
          </a:stretch>
        </p:blipFill>
        <p:spPr>
          <a:xfrm>
            <a:off x="977987" y="3021900"/>
            <a:ext cx="1753524" cy="1572875"/>
          </a:xfrm>
          <a:prstGeom prst="rect">
            <a:avLst/>
          </a:prstGeom>
          <a:noFill/>
          <a:ln>
            <a:noFill/>
          </a:ln>
        </p:spPr>
      </p:pic>
      <p:pic>
        <p:nvPicPr>
          <p:cNvPr id="277" name="Google Shape;277;p23"/>
          <p:cNvPicPr preferRelativeResize="0"/>
          <p:nvPr/>
        </p:nvPicPr>
        <p:blipFill>
          <a:blip r:embed="rId6">
            <a:alphaModFix/>
          </a:blip>
          <a:stretch>
            <a:fillRect/>
          </a:stretch>
        </p:blipFill>
        <p:spPr>
          <a:xfrm>
            <a:off x="2786302" y="3021900"/>
            <a:ext cx="1693984" cy="1572875"/>
          </a:xfrm>
          <a:prstGeom prst="rect">
            <a:avLst/>
          </a:prstGeom>
          <a:noFill/>
          <a:ln>
            <a:noFill/>
          </a:ln>
        </p:spPr>
      </p:pic>
      <p:sp>
        <p:nvSpPr>
          <p:cNvPr id="278" name="Google Shape;278;p23"/>
          <p:cNvSpPr/>
          <p:nvPr/>
        </p:nvSpPr>
        <p:spPr>
          <a:xfrm>
            <a:off x="1683188" y="2721775"/>
            <a:ext cx="2299800" cy="246000"/>
          </a:xfrm>
          <a:prstGeom prst="roundRect">
            <a:avLst>
              <a:gd fmla="val 7509" name="adj"/>
            </a:avLst>
          </a:prstGeom>
          <a:solidFill>
            <a:srgbClr val="DDFFB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279" name="Google Shape;279;p23"/>
          <p:cNvSpPr txBox="1"/>
          <p:nvPr>
            <p:ph idx="1" type="body"/>
          </p:nvPr>
        </p:nvSpPr>
        <p:spPr>
          <a:xfrm>
            <a:off x="1707237" y="2683075"/>
            <a:ext cx="2299800" cy="2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76535"/>
                </a:solidFill>
                <a:latin typeface="Google Sans"/>
                <a:ea typeface="Google Sans"/>
                <a:cs typeface="Google Sans"/>
                <a:sym typeface="Google Sans"/>
              </a:rPr>
              <a:t>VGG-GPT2/BioGPT on VQA-RAD Dataset</a:t>
            </a:r>
            <a:endParaRPr sz="900">
              <a:solidFill>
                <a:srgbClr val="076535"/>
              </a:solidFill>
            </a:endParaRPr>
          </a:p>
        </p:txBody>
      </p:sp>
      <p:sp>
        <p:nvSpPr>
          <p:cNvPr id="280" name="Google Shape;280;p23"/>
          <p:cNvSpPr/>
          <p:nvPr/>
        </p:nvSpPr>
        <p:spPr>
          <a:xfrm>
            <a:off x="1742588" y="4615725"/>
            <a:ext cx="2078700" cy="246000"/>
          </a:xfrm>
          <a:prstGeom prst="roundRect">
            <a:avLst>
              <a:gd fmla="val 7509" name="adj"/>
            </a:avLst>
          </a:prstGeom>
          <a:solidFill>
            <a:srgbClr val="DDFFB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281" name="Google Shape;281;p23"/>
          <p:cNvSpPr txBox="1"/>
          <p:nvPr>
            <p:ph idx="1" type="body"/>
          </p:nvPr>
        </p:nvSpPr>
        <p:spPr>
          <a:xfrm>
            <a:off x="1707237" y="4576950"/>
            <a:ext cx="2299800" cy="2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76535"/>
                </a:solidFill>
                <a:latin typeface="Google Sans"/>
                <a:ea typeface="Google Sans"/>
                <a:cs typeface="Google Sans"/>
                <a:sym typeface="Google Sans"/>
              </a:rPr>
              <a:t>VGG-GPT2/BioGPT on SLAKE Dataset</a:t>
            </a:r>
            <a:endParaRPr sz="900">
              <a:solidFill>
                <a:srgbClr val="076535"/>
              </a:solidFill>
            </a:endParaRPr>
          </a:p>
        </p:txBody>
      </p:sp>
      <p:sp>
        <p:nvSpPr>
          <p:cNvPr id="282" name="Google Shape;282;p23"/>
          <p:cNvSpPr/>
          <p:nvPr/>
        </p:nvSpPr>
        <p:spPr>
          <a:xfrm>
            <a:off x="5154000" y="955975"/>
            <a:ext cx="2946900" cy="374100"/>
          </a:xfrm>
          <a:prstGeom prst="roundRect">
            <a:avLst>
              <a:gd fmla="val 7509" name="adj"/>
            </a:avLst>
          </a:prstGeom>
          <a:solidFill>
            <a:srgbClr val="DDFFB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283" name="Google Shape;283;p23"/>
          <p:cNvSpPr txBox="1"/>
          <p:nvPr>
            <p:ph idx="1" type="body"/>
          </p:nvPr>
        </p:nvSpPr>
        <p:spPr>
          <a:xfrm>
            <a:off x="5178050" y="917279"/>
            <a:ext cx="2990400" cy="2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76535"/>
                </a:solidFill>
                <a:latin typeface="Google Sans"/>
                <a:ea typeface="Google Sans"/>
                <a:cs typeface="Google Sans"/>
                <a:sym typeface="Google Sans"/>
              </a:rPr>
              <a:t>Idefics2-8b-ROCO</a:t>
            </a:r>
            <a:r>
              <a:rPr lang="en" sz="900">
                <a:solidFill>
                  <a:srgbClr val="076535"/>
                </a:solidFill>
                <a:latin typeface="Google Sans"/>
                <a:ea typeface="Google Sans"/>
                <a:cs typeface="Google Sans"/>
                <a:sym typeface="Google Sans"/>
              </a:rPr>
              <a:t> on combined VQA-RAD &amp; SLAKE Dataset, fine-tuning with LoRA, PEFT, and quantization</a:t>
            </a:r>
            <a:endParaRPr sz="900">
              <a:solidFill>
                <a:srgbClr val="076535"/>
              </a:solidFill>
            </a:endParaRPr>
          </a:p>
        </p:txBody>
      </p:sp>
      <p:pic>
        <p:nvPicPr>
          <p:cNvPr id="284" name="Google Shape;284;p23"/>
          <p:cNvPicPr preferRelativeResize="0"/>
          <p:nvPr/>
        </p:nvPicPr>
        <p:blipFill>
          <a:blip r:embed="rId7">
            <a:alphaModFix/>
          </a:blip>
          <a:stretch>
            <a:fillRect/>
          </a:stretch>
        </p:blipFill>
        <p:spPr>
          <a:xfrm>
            <a:off x="5009363" y="1330097"/>
            <a:ext cx="3168676" cy="1664787"/>
          </a:xfrm>
          <a:prstGeom prst="rect">
            <a:avLst/>
          </a:prstGeom>
          <a:noFill/>
          <a:ln>
            <a:noFill/>
          </a:ln>
        </p:spPr>
      </p:pic>
      <p:pic>
        <p:nvPicPr>
          <p:cNvPr id="285" name="Google Shape;285;p23"/>
          <p:cNvPicPr preferRelativeResize="0"/>
          <p:nvPr/>
        </p:nvPicPr>
        <p:blipFill rotWithShape="1">
          <a:blip r:embed="rId8">
            <a:alphaModFix/>
          </a:blip>
          <a:srcRect b="8794" l="5859" r="23368" t="10961"/>
          <a:stretch/>
        </p:blipFill>
        <p:spPr>
          <a:xfrm>
            <a:off x="5221525" y="2994875"/>
            <a:ext cx="2879401" cy="1839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Result: Web Application Demo</a:t>
            </a:r>
            <a:endParaRPr b="1">
              <a:latin typeface="Inter"/>
              <a:ea typeface="Inter"/>
              <a:cs typeface="Inter"/>
              <a:sym typeface="Inter"/>
            </a:endParaRPr>
          </a:p>
        </p:txBody>
      </p:sp>
      <p:sp>
        <p:nvSpPr>
          <p:cNvPr id="291" name="Google Shape;291;p24"/>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24"/>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24"/>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24"/>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11</a:t>
            </a:r>
            <a:endParaRPr sz="988">
              <a:solidFill>
                <a:schemeClr val="lt1"/>
              </a:solidFill>
              <a:latin typeface="Google Sans"/>
              <a:ea typeface="Google Sans"/>
              <a:cs typeface="Google Sans"/>
              <a:sym typeface="Google Sans"/>
            </a:endParaRPr>
          </a:p>
        </p:txBody>
      </p:sp>
      <p:sp>
        <p:nvSpPr>
          <p:cNvPr id="295" name="Google Shape;295;p24"/>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296" name="Google Shape;296;p24"/>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
        <p:nvSpPr>
          <p:cNvPr id="297" name="Google Shape;297;p24"/>
          <p:cNvSpPr txBox="1"/>
          <p:nvPr/>
        </p:nvSpPr>
        <p:spPr>
          <a:xfrm>
            <a:off x="1452450" y="4607025"/>
            <a:ext cx="6239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highlight>
                  <a:srgbClr val="FFFFFF"/>
                </a:highlight>
                <a:latin typeface="Google Sans"/>
                <a:ea typeface="Google Sans"/>
                <a:cs typeface="Google Sans"/>
                <a:sym typeface="Google Sans"/>
                <a:hlinkClick r:id="rId3"/>
              </a:rPr>
              <a:t>Link Web App</a:t>
            </a:r>
            <a:endParaRPr sz="1100">
              <a:latin typeface="Google Sans"/>
              <a:ea typeface="Google Sans"/>
              <a:cs typeface="Google Sans"/>
              <a:sym typeface="Google Sans"/>
            </a:endParaRPr>
          </a:p>
        </p:txBody>
      </p:sp>
      <p:sp>
        <p:nvSpPr>
          <p:cNvPr id="298" name="Google Shape;298;p24"/>
          <p:cNvSpPr txBox="1"/>
          <p:nvPr/>
        </p:nvSpPr>
        <p:spPr>
          <a:xfrm>
            <a:off x="3072000" y="4438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latin typeface="Google Sans"/>
                <a:ea typeface="Google Sans"/>
                <a:cs typeface="Google Sans"/>
                <a:sym typeface="Google Sans"/>
                <a:hlinkClick r:id="rId4"/>
              </a:rPr>
              <a:t>Demo Video Web App</a:t>
            </a:r>
            <a:r>
              <a:rPr lang="en" sz="1100">
                <a:latin typeface="Google Sans"/>
                <a:ea typeface="Google Sans"/>
                <a:cs typeface="Google Sans"/>
                <a:sym typeface="Google Sans"/>
              </a:rPr>
              <a:t> </a:t>
            </a:r>
            <a:endParaRPr sz="1100">
              <a:latin typeface="Google Sans"/>
              <a:ea typeface="Google Sans"/>
              <a:cs typeface="Google Sans"/>
              <a:sym typeface="Google Sans"/>
            </a:endParaRPr>
          </a:p>
        </p:txBody>
      </p:sp>
      <p:pic>
        <p:nvPicPr>
          <p:cNvPr descr="Kalbe Digital Lab - Visual Question Answering (VQA) for Medical Imaging&#10;&#10;Overview&#10;This project addresses the challenge of accurate and efficient medical imaging analysis in healthcare, aiming to reduce human error and workload for radiologists. The proposed solution involves developing advanced AI models for Visual Question Answering (VQA) to assist healthcare professionals in analyzing medical images (radiology images) quickly and accurately. These models will be integrated into a user-friendly web application, providing a practical tool for real-world healthcare settings. We provide fine-tune for medical imaging vqa task with unimodal model using VGG19-GPT2 and VGG19-BioGPT that adapted from https://github.com/ab3llini/Transformer-VQA. We also fine-tune multimodal model using BLIP and Idefics2.&#10;&#10;Dataset&#10;We fine-tune pre-trained VLM model using these datasets :&#10;- VQA-RAD dataset : https://huggingface.co/datasets/flaviagiammarino/vqa-rad&#10;- SLAKE dataset : https://huggingface.co/datasets/mdwiratathya/SLAKE-vqa-english&#10;- ROCO dataset : https://huggingface.co/datasets/mdwiratathya/ROCO-radiology&#10;&#10;Demo&#10;We provide web app demonstration for this medical VQA task using the best model: Idefics2-8B, visit our 🤗Hugging Face Spaces : https://huggingface.co/spaces/KalbeDigitalLab/IDEFICS2-8B-MedicalVQA&#10;&#10;Reference&#10;Idefics2&#10;https://arxiv.org/pdf/2405.02246&#10;https://huggingface.co/blog/idefics2&#10;BLIP&#10;https://arxiv.org/pdf/2201.12086&#10;https://huggingface.co/Salesforce/blip-vqa-base&#10;VGG-GPT2&#10;https://github.com/ab3llini/Transformer-VQA&#10;https://huggingface.co/openai-community/gpt2&#10;https://huggingface.co/microsoft/biogpt&#10;&#10;Acknowledgments&#10;(ML) M002D4KY2570 – Caleb Effendi – Bandung Institute of Technology&#10;(ML) M002D4KY1491 – I Made Wiratathya Putramas – Bandung Institute of Technology&#10;(ML) M002D4KY2344 – Jihad Zakki Darajad – Bandung Institute of Technology&#10;(ML) M002D4KY3337 – Muhammad Rozaq Irfa’i – Bandung Institute of Technology&#10;(CC) C012D4KY1160 – Muhammad Dafa Sirajudin – Telkom University" id="299" name="Google Shape;299;p24" title="Company based Capstone Project Demo C241 RM01 PT Kalbe Farma">
            <a:hlinkClick r:id="rId5"/>
          </p:cNvPr>
          <p:cNvPicPr preferRelativeResize="0"/>
          <p:nvPr/>
        </p:nvPicPr>
        <p:blipFill>
          <a:blip r:embed="rId6">
            <a:alphaModFix/>
          </a:blip>
          <a:stretch>
            <a:fillRect/>
          </a:stretch>
        </p:blipFill>
        <p:spPr>
          <a:xfrm>
            <a:off x="1210668" y="679312"/>
            <a:ext cx="6558258" cy="368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Documentation</a:t>
            </a:r>
            <a:endParaRPr b="1">
              <a:latin typeface="Inter"/>
              <a:ea typeface="Inter"/>
              <a:cs typeface="Inter"/>
              <a:sym typeface="Inter"/>
            </a:endParaRPr>
          </a:p>
        </p:txBody>
      </p:sp>
      <p:sp>
        <p:nvSpPr>
          <p:cNvPr id="305" name="Google Shape;305;p25"/>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25"/>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25"/>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25"/>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12</a:t>
            </a:r>
            <a:endParaRPr sz="988">
              <a:solidFill>
                <a:schemeClr val="lt1"/>
              </a:solidFill>
              <a:latin typeface="Google Sans"/>
              <a:ea typeface="Google Sans"/>
              <a:cs typeface="Google Sans"/>
              <a:sym typeface="Google Sans"/>
            </a:endParaRPr>
          </a:p>
        </p:txBody>
      </p:sp>
      <p:sp>
        <p:nvSpPr>
          <p:cNvPr id="309" name="Google Shape;309;p25"/>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310" name="Google Shape;310;p25"/>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pic>
        <p:nvPicPr>
          <p:cNvPr id="311" name="Google Shape;311;p25"/>
          <p:cNvPicPr preferRelativeResize="0"/>
          <p:nvPr/>
        </p:nvPicPr>
        <p:blipFill>
          <a:blip r:embed="rId3">
            <a:alphaModFix/>
          </a:blip>
          <a:stretch>
            <a:fillRect/>
          </a:stretch>
        </p:blipFill>
        <p:spPr>
          <a:xfrm>
            <a:off x="387900" y="735400"/>
            <a:ext cx="2981626" cy="2284076"/>
          </a:xfrm>
          <a:prstGeom prst="rect">
            <a:avLst/>
          </a:prstGeom>
          <a:noFill/>
          <a:ln>
            <a:noFill/>
          </a:ln>
        </p:spPr>
      </p:pic>
      <p:pic>
        <p:nvPicPr>
          <p:cNvPr id="312" name="Google Shape;312;p25"/>
          <p:cNvPicPr preferRelativeResize="0"/>
          <p:nvPr/>
        </p:nvPicPr>
        <p:blipFill>
          <a:blip r:embed="rId4">
            <a:alphaModFix/>
          </a:blip>
          <a:stretch>
            <a:fillRect/>
          </a:stretch>
        </p:blipFill>
        <p:spPr>
          <a:xfrm>
            <a:off x="387900" y="3087900"/>
            <a:ext cx="3305101" cy="1705400"/>
          </a:xfrm>
          <a:prstGeom prst="rect">
            <a:avLst/>
          </a:prstGeom>
          <a:noFill/>
          <a:ln>
            <a:noFill/>
          </a:ln>
        </p:spPr>
      </p:pic>
      <p:sp>
        <p:nvSpPr>
          <p:cNvPr id="313" name="Google Shape;313;p25"/>
          <p:cNvSpPr txBox="1"/>
          <p:nvPr/>
        </p:nvSpPr>
        <p:spPr>
          <a:xfrm>
            <a:off x="4325400" y="4507725"/>
            <a:ext cx="393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https://github.com/Kalbe-x-Bangkit/C24-RM-Kalbe-Bangkit</a:t>
            </a:r>
            <a:endParaRPr sz="1100"/>
          </a:p>
        </p:txBody>
      </p:sp>
      <p:pic>
        <p:nvPicPr>
          <p:cNvPr id="314" name="Google Shape;314;p25"/>
          <p:cNvPicPr preferRelativeResize="0"/>
          <p:nvPr/>
        </p:nvPicPr>
        <p:blipFill>
          <a:blip r:embed="rId6">
            <a:alphaModFix/>
          </a:blip>
          <a:stretch>
            <a:fillRect/>
          </a:stretch>
        </p:blipFill>
        <p:spPr>
          <a:xfrm>
            <a:off x="3693000" y="691662"/>
            <a:ext cx="3935999" cy="2216451"/>
          </a:xfrm>
          <a:prstGeom prst="rect">
            <a:avLst/>
          </a:prstGeom>
          <a:noFill/>
          <a:ln>
            <a:noFill/>
          </a:ln>
        </p:spPr>
      </p:pic>
      <p:pic>
        <p:nvPicPr>
          <p:cNvPr id="315" name="Google Shape;315;p25"/>
          <p:cNvPicPr preferRelativeResize="0"/>
          <p:nvPr/>
        </p:nvPicPr>
        <p:blipFill>
          <a:blip r:embed="rId7">
            <a:alphaModFix/>
          </a:blip>
          <a:stretch>
            <a:fillRect/>
          </a:stretch>
        </p:blipFill>
        <p:spPr>
          <a:xfrm>
            <a:off x="6191993" y="1704175"/>
            <a:ext cx="2758707" cy="1553500"/>
          </a:xfrm>
          <a:prstGeom prst="rect">
            <a:avLst/>
          </a:prstGeom>
          <a:noFill/>
          <a:ln>
            <a:noFill/>
          </a:ln>
        </p:spPr>
      </p:pic>
      <p:pic>
        <p:nvPicPr>
          <p:cNvPr id="316" name="Google Shape;316;p25"/>
          <p:cNvPicPr preferRelativeResize="0"/>
          <p:nvPr/>
        </p:nvPicPr>
        <p:blipFill rotWithShape="1">
          <a:blip r:embed="rId8">
            <a:alphaModFix/>
          </a:blip>
          <a:srcRect b="11964" l="0" r="0" t="0"/>
          <a:stretch/>
        </p:blipFill>
        <p:spPr>
          <a:xfrm>
            <a:off x="4259725" y="2834200"/>
            <a:ext cx="3599424" cy="178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Development Plan - Timeline</a:t>
            </a:r>
            <a:endParaRPr b="1">
              <a:latin typeface="Inter"/>
              <a:ea typeface="Inter"/>
              <a:cs typeface="Inter"/>
              <a:sym typeface="Inter"/>
            </a:endParaRPr>
          </a:p>
        </p:txBody>
      </p:sp>
      <p:sp>
        <p:nvSpPr>
          <p:cNvPr id="322" name="Google Shape;322;p26"/>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26"/>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26"/>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6"/>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13</a:t>
            </a:r>
            <a:endParaRPr sz="988">
              <a:solidFill>
                <a:schemeClr val="lt1"/>
              </a:solidFill>
              <a:latin typeface="Google Sans"/>
              <a:ea typeface="Google Sans"/>
              <a:cs typeface="Google Sans"/>
              <a:sym typeface="Google Sans"/>
            </a:endParaRPr>
          </a:p>
        </p:txBody>
      </p:sp>
      <p:sp>
        <p:nvSpPr>
          <p:cNvPr id="326" name="Google Shape;326;p26"/>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327" name="Google Shape;327;p26"/>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
        <p:nvSpPr>
          <p:cNvPr id="328" name="Google Shape;328;p26"/>
          <p:cNvSpPr/>
          <p:nvPr/>
        </p:nvSpPr>
        <p:spPr>
          <a:xfrm>
            <a:off x="938363" y="1663700"/>
            <a:ext cx="7332761" cy="64606"/>
          </a:xfrm>
          <a:custGeom>
            <a:rect b="b" l="l" r="r" t="t"/>
            <a:pathLst>
              <a:path extrusionOk="0" h="129212" w="12921165">
                <a:moveTo>
                  <a:pt x="0" y="0"/>
                </a:moveTo>
                <a:lnTo>
                  <a:pt x="12921165" y="0"/>
                </a:lnTo>
                <a:lnTo>
                  <a:pt x="12921165" y="129211"/>
                </a:lnTo>
                <a:lnTo>
                  <a:pt x="0" y="129211"/>
                </a:lnTo>
                <a:lnTo>
                  <a:pt x="0" y="0"/>
                </a:lnTo>
                <a:close/>
              </a:path>
            </a:pathLst>
          </a:custGeom>
          <a:solidFill>
            <a:srgbClr val="076535"/>
          </a:solidFill>
          <a:ln>
            <a:noFill/>
          </a:ln>
        </p:spPr>
      </p:sp>
      <p:sp>
        <p:nvSpPr>
          <p:cNvPr id="329" name="Google Shape;329;p26"/>
          <p:cNvSpPr txBox="1"/>
          <p:nvPr/>
        </p:nvSpPr>
        <p:spPr>
          <a:xfrm>
            <a:off x="938361" y="1171983"/>
            <a:ext cx="1099500" cy="323100"/>
          </a:xfrm>
          <a:prstGeom prst="rect">
            <a:avLst/>
          </a:prstGeom>
          <a:noFill/>
          <a:ln>
            <a:noFill/>
          </a:ln>
        </p:spPr>
        <p:txBody>
          <a:bodyPr anchorCtr="0" anchor="t" bIns="0" lIns="0" spcFirstLastPara="1" rIns="0" wrap="square" tIns="0">
            <a:spAutoFit/>
          </a:bodyPr>
          <a:lstStyle/>
          <a:p>
            <a:pPr indent="0" lvl="0" marL="0" marR="0" rtl="0" algn="ctr">
              <a:lnSpc>
                <a:spcPct val="124005"/>
              </a:lnSpc>
              <a:spcBef>
                <a:spcPts val="0"/>
              </a:spcBef>
              <a:spcAft>
                <a:spcPts val="0"/>
              </a:spcAft>
              <a:buNone/>
            </a:pPr>
            <a:r>
              <a:rPr lang="en" sz="2100">
                <a:solidFill>
                  <a:srgbClr val="333333"/>
                </a:solidFill>
                <a:latin typeface="Google Sans SemiBold"/>
                <a:ea typeface="Google Sans SemiBold"/>
                <a:cs typeface="Google Sans SemiBold"/>
                <a:sym typeface="Google Sans SemiBold"/>
              </a:rPr>
              <a:t>Month 1</a:t>
            </a:r>
            <a:endParaRPr sz="700">
              <a:solidFill>
                <a:srgbClr val="333333"/>
              </a:solidFill>
              <a:latin typeface="Google Sans SemiBold"/>
              <a:ea typeface="Google Sans SemiBold"/>
              <a:cs typeface="Google Sans SemiBold"/>
              <a:sym typeface="Google Sans SemiBold"/>
            </a:endParaRPr>
          </a:p>
        </p:txBody>
      </p:sp>
      <p:sp>
        <p:nvSpPr>
          <p:cNvPr id="330" name="Google Shape;330;p26"/>
          <p:cNvSpPr txBox="1"/>
          <p:nvPr/>
        </p:nvSpPr>
        <p:spPr>
          <a:xfrm>
            <a:off x="1040088" y="1927100"/>
            <a:ext cx="2083200" cy="526500"/>
          </a:xfrm>
          <a:prstGeom prst="rect">
            <a:avLst/>
          </a:prstGeom>
          <a:noFill/>
          <a:ln>
            <a:noFill/>
          </a:ln>
        </p:spPr>
        <p:txBody>
          <a:bodyPr anchorCtr="0" anchor="t" bIns="0" lIns="0" spcFirstLastPara="1" rIns="0" wrap="square" tIns="0">
            <a:spAutoFit/>
          </a:bodyPr>
          <a:lstStyle/>
          <a:p>
            <a:pPr indent="-92075" lvl="1" marL="1778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Requirement gathering</a:t>
            </a:r>
            <a:endParaRPr sz="900">
              <a:solidFill>
                <a:srgbClr val="333333"/>
              </a:solidFill>
              <a:latin typeface="Google Sans"/>
              <a:ea typeface="Google Sans"/>
              <a:cs typeface="Google Sans"/>
              <a:sym typeface="Google Sans"/>
            </a:endParaRPr>
          </a:p>
          <a:p>
            <a:pPr indent="-95250" lvl="1" marL="1778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Paper review (state of the art)</a:t>
            </a:r>
            <a:endParaRPr sz="900">
              <a:solidFill>
                <a:srgbClr val="333333"/>
              </a:solidFill>
              <a:latin typeface="Google Sans"/>
              <a:ea typeface="Google Sans"/>
              <a:cs typeface="Google Sans"/>
              <a:sym typeface="Google Sans"/>
            </a:endParaRPr>
          </a:p>
          <a:p>
            <a:pPr indent="-95250" lvl="1" marL="1778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Reproduce SOTA model</a:t>
            </a:r>
            <a:endParaRPr sz="900">
              <a:solidFill>
                <a:srgbClr val="333333"/>
              </a:solidFill>
              <a:latin typeface="Google Sans"/>
              <a:ea typeface="Google Sans"/>
              <a:cs typeface="Google Sans"/>
              <a:sym typeface="Google Sans"/>
            </a:endParaRPr>
          </a:p>
        </p:txBody>
      </p:sp>
      <p:sp>
        <p:nvSpPr>
          <p:cNvPr id="331" name="Google Shape;331;p26"/>
          <p:cNvSpPr txBox="1"/>
          <p:nvPr/>
        </p:nvSpPr>
        <p:spPr>
          <a:xfrm>
            <a:off x="3283661" y="1171983"/>
            <a:ext cx="1099500" cy="323100"/>
          </a:xfrm>
          <a:prstGeom prst="rect">
            <a:avLst/>
          </a:prstGeom>
          <a:noFill/>
          <a:ln>
            <a:noFill/>
          </a:ln>
        </p:spPr>
        <p:txBody>
          <a:bodyPr anchorCtr="0" anchor="t" bIns="0" lIns="0" spcFirstLastPara="1" rIns="0" wrap="square" tIns="0">
            <a:spAutoFit/>
          </a:bodyPr>
          <a:lstStyle/>
          <a:p>
            <a:pPr indent="0" lvl="0" marL="0" marR="0" rtl="0" algn="ctr">
              <a:lnSpc>
                <a:spcPct val="124005"/>
              </a:lnSpc>
              <a:spcBef>
                <a:spcPts val="0"/>
              </a:spcBef>
              <a:spcAft>
                <a:spcPts val="0"/>
              </a:spcAft>
              <a:buNone/>
            </a:pPr>
            <a:r>
              <a:rPr lang="en" sz="2100">
                <a:solidFill>
                  <a:srgbClr val="333333"/>
                </a:solidFill>
                <a:latin typeface="Google Sans SemiBold"/>
                <a:ea typeface="Google Sans SemiBold"/>
                <a:cs typeface="Google Sans SemiBold"/>
                <a:sym typeface="Google Sans SemiBold"/>
              </a:rPr>
              <a:t>Month 2</a:t>
            </a:r>
            <a:endParaRPr sz="700">
              <a:solidFill>
                <a:srgbClr val="333333"/>
              </a:solidFill>
              <a:latin typeface="Google Sans SemiBold"/>
              <a:ea typeface="Google Sans SemiBold"/>
              <a:cs typeface="Google Sans SemiBold"/>
              <a:sym typeface="Google Sans SemiBold"/>
            </a:endParaRPr>
          </a:p>
        </p:txBody>
      </p:sp>
      <p:sp>
        <p:nvSpPr>
          <p:cNvPr id="332" name="Google Shape;332;p26"/>
          <p:cNvSpPr txBox="1"/>
          <p:nvPr/>
        </p:nvSpPr>
        <p:spPr>
          <a:xfrm>
            <a:off x="3403588" y="1896950"/>
            <a:ext cx="2083200" cy="914400"/>
          </a:xfrm>
          <a:prstGeom prst="rect">
            <a:avLst/>
          </a:prstGeom>
          <a:noFill/>
          <a:ln>
            <a:noFill/>
          </a:ln>
        </p:spPr>
        <p:txBody>
          <a:bodyPr anchorCtr="0" anchor="t" bIns="0" lIns="0" spcFirstLastPara="1" rIns="0" wrap="square" tIns="0">
            <a:spAutoFit/>
          </a:bodyPr>
          <a:lstStyle/>
          <a:p>
            <a:pPr indent="-171450" lvl="1" marL="2286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GUI </a:t>
            </a:r>
            <a:r>
              <a:rPr lang="en" sz="900">
                <a:solidFill>
                  <a:srgbClr val="333333"/>
                </a:solidFill>
                <a:latin typeface="Google Sans"/>
                <a:ea typeface="Google Sans"/>
                <a:cs typeface="Google Sans"/>
                <a:sym typeface="Google Sans"/>
              </a:rPr>
              <a:t>development for VQA</a:t>
            </a:r>
            <a:endParaRPr sz="900">
              <a:solidFill>
                <a:srgbClr val="333333"/>
              </a:solidFill>
              <a:latin typeface="Google Sans"/>
              <a:ea typeface="Google Sans"/>
              <a:cs typeface="Google Sans"/>
              <a:sym typeface="Google Sans"/>
            </a:endParaRPr>
          </a:p>
          <a:p>
            <a:pPr indent="-171450" lvl="1" marL="2286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Model training with different modality datasets </a:t>
            </a:r>
            <a:endParaRPr sz="900">
              <a:solidFill>
                <a:srgbClr val="333333"/>
              </a:solidFill>
              <a:latin typeface="Google Sans"/>
              <a:ea typeface="Google Sans"/>
              <a:cs typeface="Google Sans"/>
              <a:sym typeface="Google Sans"/>
            </a:endParaRPr>
          </a:p>
          <a:p>
            <a:pPr indent="-171450" lvl="1" marL="2286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Model deployment to Hugging Face Spaces</a:t>
            </a:r>
            <a:endParaRPr sz="900">
              <a:solidFill>
                <a:srgbClr val="333333"/>
              </a:solidFill>
              <a:latin typeface="Google Sans"/>
              <a:ea typeface="Google Sans"/>
              <a:cs typeface="Google Sans"/>
              <a:sym typeface="Google Sans"/>
            </a:endParaRPr>
          </a:p>
        </p:txBody>
      </p:sp>
      <p:sp>
        <p:nvSpPr>
          <p:cNvPr id="333" name="Google Shape;333;p26"/>
          <p:cNvSpPr txBox="1"/>
          <p:nvPr/>
        </p:nvSpPr>
        <p:spPr>
          <a:xfrm>
            <a:off x="5722061" y="1171983"/>
            <a:ext cx="1099500" cy="323100"/>
          </a:xfrm>
          <a:prstGeom prst="rect">
            <a:avLst/>
          </a:prstGeom>
          <a:noFill/>
          <a:ln>
            <a:noFill/>
          </a:ln>
        </p:spPr>
        <p:txBody>
          <a:bodyPr anchorCtr="0" anchor="t" bIns="0" lIns="0" spcFirstLastPara="1" rIns="0" wrap="square" tIns="0">
            <a:spAutoFit/>
          </a:bodyPr>
          <a:lstStyle/>
          <a:p>
            <a:pPr indent="0" lvl="0" marL="0" marR="0" rtl="0" algn="ctr">
              <a:lnSpc>
                <a:spcPct val="124005"/>
              </a:lnSpc>
              <a:spcBef>
                <a:spcPts val="0"/>
              </a:spcBef>
              <a:spcAft>
                <a:spcPts val="0"/>
              </a:spcAft>
              <a:buNone/>
            </a:pPr>
            <a:r>
              <a:rPr lang="en" sz="2100">
                <a:solidFill>
                  <a:srgbClr val="333333"/>
                </a:solidFill>
                <a:latin typeface="Google Sans SemiBold"/>
                <a:ea typeface="Google Sans SemiBold"/>
                <a:cs typeface="Google Sans SemiBold"/>
                <a:sym typeface="Google Sans SemiBold"/>
              </a:rPr>
              <a:t>Month 3</a:t>
            </a:r>
            <a:endParaRPr sz="700">
              <a:solidFill>
                <a:srgbClr val="333333"/>
              </a:solidFill>
              <a:latin typeface="Google Sans SemiBold"/>
              <a:ea typeface="Google Sans SemiBold"/>
              <a:cs typeface="Google Sans SemiBold"/>
              <a:sym typeface="Google Sans SemiBold"/>
            </a:endParaRPr>
          </a:p>
        </p:txBody>
      </p:sp>
      <p:sp>
        <p:nvSpPr>
          <p:cNvPr id="334" name="Google Shape;334;p26"/>
          <p:cNvSpPr txBox="1"/>
          <p:nvPr/>
        </p:nvSpPr>
        <p:spPr>
          <a:xfrm>
            <a:off x="5950663" y="1890625"/>
            <a:ext cx="2083200" cy="526500"/>
          </a:xfrm>
          <a:prstGeom prst="rect">
            <a:avLst/>
          </a:prstGeom>
          <a:noFill/>
          <a:ln>
            <a:noFill/>
          </a:ln>
        </p:spPr>
        <p:txBody>
          <a:bodyPr anchorCtr="0" anchor="t" bIns="0" lIns="0" spcFirstLastPara="1" rIns="0" wrap="square" tIns="0">
            <a:spAutoFit/>
          </a:bodyPr>
          <a:lstStyle/>
          <a:p>
            <a:pPr indent="-171450" lvl="1" marL="2286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Model feedback and evaluation to see the performance of the VQA model</a:t>
            </a:r>
            <a:endParaRPr sz="900">
              <a:solidFill>
                <a:srgbClr val="333333"/>
              </a:solidFill>
              <a:latin typeface="Google Sans"/>
              <a:ea typeface="Google Sans"/>
              <a:cs typeface="Google Sans"/>
              <a:sym typeface="Google Sans"/>
            </a:endParaRPr>
          </a:p>
        </p:txBody>
      </p:sp>
      <p:sp>
        <p:nvSpPr>
          <p:cNvPr id="335" name="Google Shape;335;p26"/>
          <p:cNvSpPr txBox="1"/>
          <p:nvPr/>
        </p:nvSpPr>
        <p:spPr>
          <a:xfrm>
            <a:off x="2157561" y="3000783"/>
            <a:ext cx="1099500" cy="323100"/>
          </a:xfrm>
          <a:prstGeom prst="rect">
            <a:avLst/>
          </a:prstGeom>
          <a:noFill/>
          <a:ln>
            <a:noFill/>
          </a:ln>
        </p:spPr>
        <p:txBody>
          <a:bodyPr anchorCtr="0" anchor="t" bIns="0" lIns="0" spcFirstLastPara="1" rIns="0" wrap="square" tIns="0">
            <a:spAutoFit/>
          </a:bodyPr>
          <a:lstStyle/>
          <a:p>
            <a:pPr indent="0" lvl="0" marL="0" marR="0" rtl="0" algn="ctr">
              <a:lnSpc>
                <a:spcPct val="124005"/>
              </a:lnSpc>
              <a:spcBef>
                <a:spcPts val="0"/>
              </a:spcBef>
              <a:spcAft>
                <a:spcPts val="0"/>
              </a:spcAft>
              <a:buNone/>
            </a:pPr>
            <a:r>
              <a:rPr lang="en" sz="2100">
                <a:solidFill>
                  <a:srgbClr val="333333"/>
                </a:solidFill>
                <a:latin typeface="Google Sans SemiBold"/>
                <a:ea typeface="Google Sans SemiBold"/>
                <a:cs typeface="Google Sans SemiBold"/>
                <a:sym typeface="Google Sans SemiBold"/>
              </a:rPr>
              <a:t>Month 6</a:t>
            </a:r>
            <a:endParaRPr sz="700">
              <a:solidFill>
                <a:srgbClr val="333333"/>
              </a:solidFill>
              <a:latin typeface="Google Sans SemiBold"/>
              <a:ea typeface="Google Sans SemiBold"/>
              <a:cs typeface="Google Sans SemiBold"/>
              <a:sym typeface="Google Sans SemiBold"/>
            </a:endParaRPr>
          </a:p>
        </p:txBody>
      </p:sp>
      <p:sp>
        <p:nvSpPr>
          <p:cNvPr id="336" name="Google Shape;336;p26"/>
          <p:cNvSpPr txBox="1"/>
          <p:nvPr/>
        </p:nvSpPr>
        <p:spPr>
          <a:xfrm>
            <a:off x="4502861" y="3000783"/>
            <a:ext cx="1099500" cy="323100"/>
          </a:xfrm>
          <a:prstGeom prst="rect">
            <a:avLst/>
          </a:prstGeom>
          <a:noFill/>
          <a:ln>
            <a:noFill/>
          </a:ln>
        </p:spPr>
        <p:txBody>
          <a:bodyPr anchorCtr="0" anchor="t" bIns="0" lIns="0" spcFirstLastPara="1" rIns="0" wrap="square" tIns="0">
            <a:spAutoFit/>
          </a:bodyPr>
          <a:lstStyle/>
          <a:p>
            <a:pPr indent="0" lvl="0" marL="0" marR="0" rtl="0" algn="ctr">
              <a:lnSpc>
                <a:spcPct val="124005"/>
              </a:lnSpc>
              <a:spcBef>
                <a:spcPts val="0"/>
              </a:spcBef>
              <a:spcAft>
                <a:spcPts val="0"/>
              </a:spcAft>
              <a:buNone/>
            </a:pPr>
            <a:r>
              <a:rPr lang="en" sz="2100">
                <a:solidFill>
                  <a:srgbClr val="333333"/>
                </a:solidFill>
                <a:latin typeface="Google Sans SemiBold"/>
                <a:ea typeface="Google Sans SemiBold"/>
                <a:cs typeface="Google Sans SemiBold"/>
                <a:sym typeface="Google Sans SemiBold"/>
              </a:rPr>
              <a:t>Month 5</a:t>
            </a:r>
            <a:endParaRPr sz="700">
              <a:solidFill>
                <a:srgbClr val="333333"/>
              </a:solidFill>
              <a:latin typeface="Google Sans SemiBold"/>
              <a:ea typeface="Google Sans SemiBold"/>
              <a:cs typeface="Google Sans SemiBold"/>
              <a:sym typeface="Google Sans SemiBold"/>
            </a:endParaRPr>
          </a:p>
        </p:txBody>
      </p:sp>
      <p:sp>
        <p:nvSpPr>
          <p:cNvPr id="337" name="Google Shape;337;p26"/>
          <p:cNvSpPr txBox="1"/>
          <p:nvPr/>
        </p:nvSpPr>
        <p:spPr>
          <a:xfrm>
            <a:off x="6941261" y="3000783"/>
            <a:ext cx="1099500" cy="323100"/>
          </a:xfrm>
          <a:prstGeom prst="rect">
            <a:avLst/>
          </a:prstGeom>
          <a:noFill/>
          <a:ln>
            <a:noFill/>
          </a:ln>
        </p:spPr>
        <p:txBody>
          <a:bodyPr anchorCtr="0" anchor="t" bIns="0" lIns="0" spcFirstLastPara="1" rIns="0" wrap="square" tIns="0">
            <a:spAutoFit/>
          </a:bodyPr>
          <a:lstStyle/>
          <a:p>
            <a:pPr indent="0" lvl="0" marL="0" marR="0" rtl="0" algn="ctr">
              <a:lnSpc>
                <a:spcPct val="124005"/>
              </a:lnSpc>
              <a:spcBef>
                <a:spcPts val="0"/>
              </a:spcBef>
              <a:spcAft>
                <a:spcPts val="0"/>
              </a:spcAft>
              <a:buNone/>
            </a:pPr>
            <a:r>
              <a:rPr lang="en" sz="2100">
                <a:solidFill>
                  <a:srgbClr val="333333"/>
                </a:solidFill>
                <a:latin typeface="Google Sans SemiBold"/>
                <a:ea typeface="Google Sans SemiBold"/>
                <a:cs typeface="Google Sans SemiBold"/>
                <a:sym typeface="Google Sans SemiBold"/>
              </a:rPr>
              <a:t>Month 4</a:t>
            </a:r>
            <a:endParaRPr sz="700">
              <a:solidFill>
                <a:srgbClr val="333333"/>
              </a:solidFill>
              <a:latin typeface="Google Sans SemiBold"/>
              <a:ea typeface="Google Sans SemiBold"/>
              <a:cs typeface="Google Sans SemiBold"/>
              <a:sym typeface="Google Sans SemiBold"/>
            </a:endParaRPr>
          </a:p>
        </p:txBody>
      </p:sp>
      <p:sp>
        <p:nvSpPr>
          <p:cNvPr id="338" name="Google Shape;338;p26"/>
          <p:cNvSpPr/>
          <p:nvPr/>
        </p:nvSpPr>
        <p:spPr>
          <a:xfrm>
            <a:off x="3157399" y="3416299"/>
            <a:ext cx="5103860" cy="64606"/>
          </a:xfrm>
          <a:custGeom>
            <a:rect b="b" l="l" r="r" t="t"/>
            <a:pathLst>
              <a:path extrusionOk="0" h="129212" w="12921165">
                <a:moveTo>
                  <a:pt x="0" y="0"/>
                </a:moveTo>
                <a:lnTo>
                  <a:pt x="12921165" y="0"/>
                </a:lnTo>
                <a:lnTo>
                  <a:pt x="12921165" y="129211"/>
                </a:lnTo>
                <a:lnTo>
                  <a:pt x="0" y="129211"/>
                </a:lnTo>
                <a:lnTo>
                  <a:pt x="0" y="0"/>
                </a:lnTo>
                <a:close/>
              </a:path>
            </a:pathLst>
          </a:custGeom>
          <a:solidFill>
            <a:srgbClr val="076535"/>
          </a:solidFill>
          <a:ln>
            <a:noFill/>
          </a:ln>
        </p:spPr>
      </p:sp>
      <p:sp>
        <p:nvSpPr>
          <p:cNvPr id="339" name="Google Shape;339;p26"/>
          <p:cNvSpPr/>
          <p:nvPr/>
        </p:nvSpPr>
        <p:spPr>
          <a:xfrm rot="5400000">
            <a:off x="7330265" y="2540641"/>
            <a:ext cx="1808963" cy="64606"/>
          </a:xfrm>
          <a:custGeom>
            <a:rect b="b" l="l" r="r" t="t"/>
            <a:pathLst>
              <a:path extrusionOk="0" h="129212" w="12921165">
                <a:moveTo>
                  <a:pt x="0" y="0"/>
                </a:moveTo>
                <a:lnTo>
                  <a:pt x="12921165" y="0"/>
                </a:lnTo>
                <a:lnTo>
                  <a:pt x="12921165" y="129211"/>
                </a:lnTo>
                <a:lnTo>
                  <a:pt x="0" y="129211"/>
                </a:lnTo>
                <a:lnTo>
                  <a:pt x="0" y="0"/>
                </a:lnTo>
                <a:close/>
              </a:path>
            </a:pathLst>
          </a:custGeom>
          <a:solidFill>
            <a:srgbClr val="076535"/>
          </a:solidFill>
          <a:ln>
            <a:noFill/>
          </a:ln>
        </p:spPr>
      </p:sp>
      <p:sp>
        <p:nvSpPr>
          <p:cNvPr id="340" name="Google Shape;340;p26"/>
          <p:cNvSpPr txBox="1"/>
          <p:nvPr/>
        </p:nvSpPr>
        <p:spPr>
          <a:xfrm>
            <a:off x="5950677" y="3643225"/>
            <a:ext cx="2320500" cy="720300"/>
          </a:xfrm>
          <a:prstGeom prst="rect">
            <a:avLst/>
          </a:prstGeom>
          <a:noFill/>
          <a:ln>
            <a:noFill/>
          </a:ln>
        </p:spPr>
        <p:txBody>
          <a:bodyPr anchorCtr="0" anchor="t" bIns="0" lIns="0" spcFirstLastPara="1" rIns="0" wrap="square" tIns="0">
            <a:spAutoFit/>
          </a:bodyPr>
          <a:lstStyle/>
          <a:p>
            <a:pPr indent="-171450" lvl="1" marL="2286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Testing the model with real different modality data</a:t>
            </a:r>
            <a:endParaRPr sz="900">
              <a:solidFill>
                <a:srgbClr val="333333"/>
              </a:solidFill>
              <a:latin typeface="Google Sans"/>
              <a:ea typeface="Google Sans"/>
              <a:cs typeface="Google Sans"/>
              <a:sym typeface="Google Sans"/>
            </a:endParaRPr>
          </a:p>
          <a:p>
            <a:pPr indent="-171450" lvl="1" marL="2286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Continuous feedback and improvement to the model</a:t>
            </a:r>
            <a:endParaRPr sz="900">
              <a:solidFill>
                <a:srgbClr val="333333"/>
              </a:solidFill>
              <a:latin typeface="Google Sans"/>
              <a:ea typeface="Google Sans"/>
              <a:cs typeface="Google Sans"/>
              <a:sym typeface="Google Sans"/>
            </a:endParaRPr>
          </a:p>
        </p:txBody>
      </p:sp>
      <p:sp>
        <p:nvSpPr>
          <p:cNvPr id="341" name="Google Shape;341;p26"/>
          <p:cNvSpPr txBox="1"/>
          <p:nvPr/>
        </p:nvSpPr>
        <p:spPr>
          <a:xfrm>
            <a:off x="3530388" y="3643225"/>
            <a:ext cx="2083200" cy="526500"/>
          </a:xfrm>
          <a:prstGeom prst="rect">
            <a:avLst/>
          </a:prstGeom>
          <a:noFill/>
          <a:ln>
            <a:noFill/>
          </a:ln>
        </p:spPr>
        <p:txBody>
          <a:bodyPr anchorCtr="0" anchor="t" bIns="0" lIns="0" spcFirstLastPara="1" rIns="0" wrap="square" tIns="0">
            <a:spAutoFit/>
          </a:bodyPr>
          <a:lstStyle/>
          <a:p>
            <a:pPr indent="-171450" lvl="1" marL="2286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Continuous feedback and improvement to the model and evaluate the performance</a:t>
            </a:r>
            <a:endParaRPr sz="900">
              <a:solidFill>
                <a:srgbClr val="333333"/>
              </a:solidFill>
              <a:latin typeface="Google Sans"/>
              <a:ea typeface="Google Sans"/>
              <a:cs typeface="Google Sans"/>
              <a:sym typeface="Google Sans"/>
            </a:endParaRPr>
          </a:p>
        </p:txBody>
      </p:sp>
      <p:sp>
        <p:nvSpPr>
          <p:cNvPr id="342" name="Google Shape;342;p26"/>
          <p:cNvSpPr txBox="1"/>
          <p:nvPr/>
        </p:nvSpPr>
        <p:spPr>
          <a:xfrm>
            <a:off x="1040100" y="3643225"/>
            <a:ext cx="2216700" cy="332400"/>
          </a:xfrm>
          <a:prstGeom prst="rect">
            <a:avLst/>
          </a:prstGeom>
          <a:noFill/>
          <a:ln>
            <a:noFill/>
          </a:ln>
        </p:spPr>
        <p:txBody>
          <a:bodyPr anchorCtr="0" anchor="t" bIns="0" lIns="0" spcFirstLastPara="1" rIns="0" wrap="square" tIns="0">
            <a:spAutoFit/>
          </a:bodyPr>
          <a:lstStyle/>
          <a:p>
            <a:pPr indent="-171450" lvl="1" marL="228600" marR="0" rtl="0" algn="l">
              <a:lnSpc>
                <a:spcPct val="140000"/>
              </a:lnSpc>
              <a:spcBef>
                <a:spcPts val="0"/>
              </a:spcBef>
              <a:spcAft>
                <a:spcPts val="0"/>
              </a:spcAft>
              <a:buClr>
                <a:srgbClr val="333333"/>
              </a:buClr>
              <a:buSzPts val="900"/>
              <a:buFont typeface="Google Sans"/>
              <a:buChar char="•"/>
            </a:pPr>
            <a:r>
              <a:rPr lang="en" sz="900">
                <a:solidFill>
                  <a:srgbClr val="333333"/>
                </a:solidFill>
                <a:latin typeface="Google Sans"/>
                <a:ea typeface="Google Sans"/>
                <a:cs typeface="Google Sans"/>
                <a:sym typeface="Google Sans"/>
              </a:rPr>
              <a:t>Integration with internal Kalbe Medical Imaging Platform in Huggingface</a:t>
            </a:r>
            <a:endParaRPr sz="900">
              <a:solidFill>
                <a:srgbClr val="333333"/>
              </a:solidFill>
              <a:latin typeface="Google Sans"/>
              <a:ea typeface="Google Sans"/>
              <a:cs typeface="Google Sans"/>
              <a:sym typeface="Google Sans"/>
            </a:endParaRPr>
          </a:p>
        </p:txBody>
      </p:sp>
      <p:sp>
        <p:nvSpPr>
          <p:cNvPr id="343" name="Google Shape;343;p26"/>
          <p:cNvSpPr/>
          <p:nvPr/>
        </p:nvSpPr>
        <p:spPr>
          <a:xfrm>
            <a:off x="880200" y="1612888"/>
            <a:ext cx="159900" cy="15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26"/>
          <p:cNvSpPr/>
          <p:nvPr/>
        </p:nvSpPr>
        <p:spPr>
          <a:xfrm>
            <a:off x="3222225" y="1616038"/>
            <a:ext cx="159900" cy="15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6"/>
          <p:cNvSpPr/>
          <p:nvPr/>
        </p:nvSpPr>
        <p:spPr>
          <a:xfrm>
            <a:off x="5689600" y="1616038"/>
            <a:ext cx="159900" cy="15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26"/>
          <p:cNvSpPr/>
          <p:nvPr/>
        </p:nvSpPr>
        <p:spPr>
          <a:xfrm>
            <a:off x="7967100" y="3365488"/>
            <a:ext cx="159900" cy="15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26"/>
          <p:cNvSpPr/>
          <p:nvPr/>
        </p:nvSpPr>
        <p:spPr>
          <a:xfrm>
            <a:off x="5486800" y="3368638"/>
            <a:ext cx="159900" cy="15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26"/>
          <p:cNvSpPr/>
          <p:nvPr/>
        </p:nvSpPr>
        <p:spPr>
          <a:xfrm>
            <a:off x="3157400" y="3365488"/>
            <a:ext cx="159900" cy="15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Development Plan:</a:t>
            </a:r>
            <a:endParaRPr b="1">
              <a:latin typeface="Inter"/>
              <a:ea typeface="Inter"/>
              <a:cs typeface="Inter"/>
              <a:sym typeface="Inter"/>
            </a:endParaRPr>
          </a:p>
          <a:p>
            <a:pPr indent="0" lvl="0" marL="0" rtl="0" algn="l">
              <a:spcBef>
                <a:spcPts val="0"/>
              </a:spcBef>
              <a:spcAft>
                <a:spcPts val="0"/>
              </a:spcAft>
              <a:buClr>
                <a:schemeClr val="dk1"/>
              </a:buClr>
              <a:buSzPct val="39285"/>
              <a:buFont typeface="Arial"/>
              <a:buNone/>
            </a:pPr>
            <a:r>
              <a:rPr b="1" lang="en">
                <a:latin typeface="Inter"/>
                <a:ea typeface="Inter"/>
                <a:cs typeface="Inter"/>
                <a:sym typeface="Inter"/>
              </a:rPr>
              <a:t>Budgeting and Resources</a:t>
            </a:r>
            <a:endParaRPr b="1">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p:txBody>
      </p:sp>
      <p:sp>
        <p:nvSpPr>
          <p:cNvPr id="354" name="Google Shape;354;p27"/>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27"/>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27"/>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27"/>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14</a:t>
            </a:r>
            <a:endParaRPr sz="988">
              <a:solidFill>
                <a:schemeClr val="lt1"/>
              </a:solidFill>
              <a:latin typeface="Google Sans"/>
              <a:ea typeface="Google Sans"/>
              <a:cs typeface="Google Sans"/>
              <a:sym typeface="Google Sans"/>
            </a:endParaRPr>
          </a:p>
        </p:txBody>
      </p:sp>
      <p:sp>
        <p:nvSpPr>
          <p:cNvPr id="358" name="Google Shape;358;p27"/>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359" name="Google Shape;359;p27"/>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graphicFrame>
        <p:nvGraphicFramePr>
          <p:cNvPr id="360" name="Google Shape;360;p27"/>
          <p:cNvGraphicFramePr/>
          <p:nvPr/>
        </p:nvGraphicFramePr>
        <p:xfrm>
          <a:off x="348750" y="1943100"/>
          <a:ext cx="3000000" cy="3000000"/>
        </p:xfrm>
        <a:graphic>
          <a:graphicData uri="http://schemas.openxmlformats.org/drawingml/2006/table">
            <a:tbl>
              <a:tblPr>
                <a:noFill/>
                <a:tableStyleId>{B6C3C0D3-C0AD-47AF-83C2-099A5A7A1A82}</a:tableStyleId>
              </a:tblPr>
              <a:tblGrid>
                <a:gridCol w="1213325"/>
                <a:gridCol w="3250025"/>
                <a:gridCol w="1783375"/>
                <a:gridCol w="2199775"/>
              </a:tblGrid>
              <a:tr h="285750">
                <a:tc gridSpan="2">
                  <a:txBody>
                    <a:bodyPr/>
                    <a:lstStyle/>
                    <a:p>
                      <a:pPr indent="0" lvl="0" marL="0" rtl="0" algn="ctr">
                        <a:lnSpc>
                          <a:spcPct val="115000"/>
                        </a:lnSpc>
                        <a:spcBef>
                          <a:spcPts val="0"/>
                        </a:spcBef>
                        <a:spcAft>
                          <a:spcPts val="0"/>
                        </a:spcAft>
                        <a:buNone/>
                      </a:pPr>
                      <a:r>
                        <a:rPr b="1" lang="en" sz="1500">
                          <a:solidFill>
                            <a:srgbClr val="F3F3F3"/>
                          </a:solidFill>
                          <a:latin typeface="Google Sans"/>
                          <a:ea typeface="Google Sans"/>
                          <a:cs typeface="Google Sans"/>
                          <a:sym typeface="Google Sans"/>
                        </a:rPr>
                        <a:t>Categories</a:t>
                      </a:r>
                      <a:endParaRPr b="1" sz="1500">
                        <a:solidFill>
                          <a:srgbClr val="F3F3F3"/>
                        </a:solidFill>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76535"/>
                    </a:solidFill>
                  </a:tcPr>
                </a:tc>
                <a:tc hMerge="1"/>
                <a:tc>
                  <a:txBody>
                    <a:bodyPr/>
                    <a:lstStyle/>
                    <a:p>
                      <a:pPr indent="0" lvl="0" marL="0" rtl="0" algn="ctr">
                        <a:lnSpc>
                          <a:spcPct val="115000"/>
                        </a:lnSpc>
                        <a:spcBef>
                          <a:spcPts val="0"/>
                        </a:spcBef>
                        <a:spcAft>
                          <a:spcPts val="0"/>
                        </a:spcAft>
                        <a:buNone/>
                      </a:pPr>
                      <a:r>
                        <a:rPr b="1" lang="en" sz="1500">
                          <a:solidFill>
                            <a:srgbClr val="F3F3F3"/>
                          </a:solidFill>
                          <a:latin typeface="Google Sans"/>
                          <a:ea typeface="Google Sans"/>
                          <a:cs typeface="Google Sans"/>
                          <a:sym typeface="Google Sans"/>
                        </a:rPr>
                        <a:t>Duration </a:t>
                      </a:r>
                      <a:r>
                        <a:rPr b="1" lang="en" sz="1500">
                          <a:solidFill>
                            <a:srgbClr val="F3F3F3"/>
                          </a:solidFill>
                          <a:latin typeface="Google Sans"/>
                          <a:ea typeface="Google Sans"/>
                          <a:cs typeface="Google Sans"/>
                          <a:sym typeface="Google Sans"/>
                        </a:rPr>
                        <a:t>Month</a:t>
                      </a:r>
                      <a:endParaRPr b="1" sz="1500">
                        <a:solidFill>
                          <a:srgbClr val="F3F3F3"/>
                        </a:solidFill>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76535"/>
                    </a:solidFill>
                  </a:tcPr>
                </a:tc>
                <a:tc>
                  <a:txBody>
                    <a:bodyPr/>
                    <a:lstStyle/>
                    <a:p>
                      <a:pPr indent="0" lvl="0" marL="0" rtl="0" algn="ctr">
                        <a:lnSpc>
                          <a:spcPct val="115000"/>
                        </a:lnSpc>
                        <a:spcBef>
                          <a:spcPts val="0"/>
                        </a:spcBef>
                        <a:spcAft>
                          <a:spcPts val="0"/>
                        </a:spcAft>
                        <a:buNone/>
                      </a:pPr>
                      <a:r>
                        <a:rPr b="1" lang="en" sz="1500">
                          <a:solidFill>
                            <a:srgbClr val="F3F3F3"/>
                          </a:solidFill>
                          <a:latin typeface="Google Sans"/>
                          <a:ea typeface="Google Sans"/>
                          <a:cs typeface="Google Sans"/>
                          <a:sym typeface="Google Sans"/>
                        </a:rPr>
                        <a:t>Budget (IDR)</a:t>
                      </a:r>
                      <a:endParaRPr b="1" sz="1500">
                        <a:solidFill>
                          <a:srgbClr val="F3F3F3"/>
                        </a:solidFill>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76535"/>
                    </a:solidFill>
                  </a:tcPr>
                </a:tc>
              </a:tr>
              <a:tr h="200025">
                <a:tc rowSpan="3">
                  <a:txBody>
                    <a:bodyPr/>
                    <a:lstStyle/>
                    <a:p>
                      <a:pPr indent="0" lvl="0" marL="0" rtl="0" algn="l">
                        <a:lnSpc>
                          <a:spcPct val="115000"/>
                        </a:lnSpc>
                        <a:spcBef>
                          <a:spcPts val="0"/>
                        </a:spcBef>
                        <a:spcAft>
                          <a:spcPts val="0"/>
                        </a:spcAft>
                        <a:buNone/>
                      </a:pPr>
                      <a:r>
                        <a:rPr lang="en" sz="1000">
                          <a:latin typeface="Google Sans"/>
                          <a:ea typeface="Google Sans"/>
                          <a:cs typeface="Google Sans"/>
                          <a:sym typeface="Google Sans"/>
                        </a:rPr>
                        <a:t>Resources</a:t>
                      </a:r>
                      <a:endParaRPr sz="1000">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DDFFB0"/>
                    </a:solidFill>
                  </a:tcPr>
                </a:tc>
                <a:tc>
                  <a:txBody>
                    <a:bodyPr/>
                    <a:lstStyle/>
                    <a:p>
                      <a:pPr indent="0" lvl="0" marL="0" rtl="0" algn="l">
                        <a:lnSpc>
                          <a:spcPct val="115000"/>
                        </a:lnSpc>
                        <a:spcBef>
                          <a:spcPts val="0"/>
                        </a:spcBef>
                        <a:spcAft>
                          <a:spcPts val="0"/>
                        </a:spcAft>
                        <a:buNone/>
                      </a:pPr>
                      <a:r>
                        <a:rPr lang="en" sz="1000">
                          <a:latin typeface="Google Sans"/>
                          <a:ea typeface="Google Sans"/>
                          <a:cs typeface="Google Sans"/>
                          <a:sym typeface="Google Sans"/>
                        </a:rPr>
                        <a:t>Hugging Face</a:t>
                      </a:r>
                      <a:r>
                        <a:rPr lang="en" sz="1000">
                          <a:latin typeface="Google Sans"/>
                          <a:ea typeface="Google Sans"/>
                          <a:cs typeface="Google Sans"/>
                          <a:sym typeface="Google Sans"/>
                        </a:rPr>
                        <a:t> Spaces</a:t>
                      </a:r>
                      <a:r>
                        <a:rPr lang="en" sz="1000">
                          <a:latin typeface="Google Sans"/>
                          <a:ea typeface="Google Sans"/>
                          <a:cs typeface="Google Sans"/>
                          <a:sym typeface="Google Sans"/>
                        </a:rPr>
                        <a:t> Zero GPU</a:t>
                      </a:r>
                      <a:endParaRPr sz="1000">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6</a:t>
                      </a:r>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000">
                          <a:latin typeface="Google Sans"/>
                          <a:ea typeface="Google Sans"/>
                          <a:cs typeface="Google Sans"/>
                          <a:sym typeface="Google Sans"/>
                        </a:rPr>
                        <a:t>1,627,840</a:t>
                      </a:r>
                      <a:endParaRPr sz="1000">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r>
              <a:tr h="200025">
                <a:tc vMerge="1"/>
                <a:tc>
                  <a:txBody>
                    <a:bodyPr/>
                    <a:lstStyle/>
                    <a:p>
                      <a:pPr indent="0" lvl="0" marL="0" rtl="0" algn="l">
                        <a:lnSpc>
                          <a:spcPct val="115000"/>
                        </a:lnSpc>
                        <a:spcBef>
                          <a:spcPts val="0"/>
                        </a:spcBef>
                        <a:spcAft>
                          <a:spcPts val="0"/>
                        </a:spcAft>
                        <a:buNone/>
                      </a:pPr>
                      <a:r>
                        <a:rPr lang="en" sz="1000">
                          <a:latin typeface="Google Sans"/>
                          <a:ea typeface="Google Sans"/>
                          <a:cs typeface="Google Sans"/>
                          <a:sym typeface="Google Sans"/>
                        </a:rPr>
                        <a:t>Google Colab Pro</a:t>
                      </a:r>
                      <a:endParaRPr sz="1000">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6</a:t>
                      </a:r>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000">
                          <a:latin typeface="Google Sans"/>
                          <a:ea typeface="Google Sans"/>
                          <a:cs typeface="Google Sans"/>
                          <a:sym typeface="Google Sans"/>
                        </a:rPr>
                        <a:t>900,000</a:t>
                      </a:r>
                      <a:endParaRPr sz="1000">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r>
              <a:tr h="200025">
                <a:tc vMerge="1"/>
                <a:tc>
                  <a:txBody>
                    <a:bodyPr/>
                    <a:lstStyle/>
                    <a:p>
                      <a:pPr indent="0" lvl="0" marL="0" rtl="0" algn="l">
                        <a:lnSpc>
                          <a:spcPct val="115000"/>
                        </a:lnSpc>
                        <a:spcBef>
                          <a:spcPts val="0"/>
                        </a:spcBef>
                        <a:spcAft>
                          <a:spcPts val="0"/>
                        </a:spcAft>
                        <a:buNone/>
                      </a:pPr>
                      <a:r>
                        <a:rPr lang="en" sz="1000">
                          <a:latin typeface="Google Sans"/>
                          <a:ea typeface="Google Sans"/>
                          <a:cs typeface="Google Sans"/>
                          <a:sym typeface="Google Sans"/>
                        </a:rPr>
                        <a:t>Google Cloud Platform</a:t>
                      </a:r>
                      <a:endParaRPr sz="1000">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t>6</a:t>
                      </a:r>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000">
                          <a:latin typeface="Google Sans"/>
                          <a:ea typeface="Google Sans"/>
                          <a:cs typeface="Google Sans"/>
                          <a:sym typeface="Google Sans"/>
                        </a:rPr>
                        <a:t>9,772,770</a:t>
                      </a:r>
                      <a:endParaRPr sz="1000">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r>
              <a:tr h="200025">
                <a:tc gridSpan="3">
                  <a:txBody>
                    <a:bodyPr/>
                    <a:lstStyle/>
                    <a:p>
                      <a:pPr indent="0" lvl="0" marL="0" rtl="0" algn="ctr">
                        <a:lnSpc>
                          <a:spcPct val="115000"/>
                        </a:lnSpc>
                        <a:spcBef>
                          <a:spcPts val="0"/>
                        </a:spcBef>
                        <a:spcAft>
                          <a:spcPts val="0"/>
                        </a:spcAft>
                        <a:buNone/>
                      </a:pPr>
                      <a:r>
                        <a:rPr lang="en" sz="1000">
                          <a:latin typeface="Google Sans"/>
                          <a:ea typeface="Google Sans"/>
                          <a:cs typeface="Google Sans"/>
                          <a:sym typeface="Google Sans"/>
                        </a:rPr>
                        <a:t>Total</a:t>
                      </a:r>
                      <a:endParaRPr sz="1000">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c hMerge="1"/>
                <a:tc hMerge="1"/>
                <a:tc>
                  <a:txBody>
                    <a:bodyPr/>
                    <a:lstStyle/>
                    <a:p>
                      <a:pPr indent="0" lvl="0" marL="0" rtl="0" algn="ctr">
                        <a:lnSpc>
                          <a:spcPct val="115000"/>
                        </a:lnSpc>
                        <a:spcBef>
                          <a:spcPts val="0"/>
                        </a:spcBef>
                        <a:spcAft>
                          <a:spcPts val="0"/>
                        </a:spcAft>
                        <a:buNone/>
                      </a:pPr>
                      <a:r>
                        <a:rPr lang="en" sz="1000">
                          <a:latin typeface="Google Sans"/>
                          <a:ea typeface="Google Sans"/>
                          <a:cs typeface="Google Sans"/>
                          <a:sym typeface="Google Sans"/>
                        </a:rPr>
                        <a:t>12,300,610</a:t>
                      </a:r>
                      <a:endParaRPr sz="1000">
                        <a:latin typeface="Google Sans"/>
                        <a:ea typeface="Google Sans"/>
                        <a:cs typeface="Google Sans"/>
                        <a:sym typeface="Google Sans"/>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28"/>
          <p:cNvSpPr txBox="1"/>
          <p:nvPr/>
        </p:nvSpPr>
        <p:spPr>
          <a:xfrm>
            <a:off x="369575" y="1837225"/>
            <a:ext cx="6448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dk1"/>
                </a:solidFill>
                <a:latin typeface="Google Sans Medium"/>
                <a:ea typeface="Google Sans Medium"/>
                <a:cs typeface="Google Sans Medium"/>
                <a:sym typeface="Google Sans Medium"/>
              </a:rPr>
              <a:t>Kalbe: Visual Question Answering for Medical Imaging</a:t>
            </a:r>
            <a:endParaRPr b="1" sz="3100">
              <a:solidFill>
                <a:schemeClr val="dk1"/>
              </a:solidFill>
              <a:latin typeface="Google Sans"/>
              <a:ea typeface="Google Sans"/>
              <a:cs typeface="Google Sans"/>
              <a:sym typeface="Google Sans"/>
            </a:endParaRPr>
          </a:p>
        </p:txBody>
      </p:sp>
      <p:sp>
        <p:nvSpPr>
          <p:cNvPr id="366" name="Google Shape;366;p28"/>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28"/>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28"/>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28"/>
          <p:cNvSpPr/>
          <p:nvPr/>
        </p:nvSpPr>
        <p:spPr>
          <a:xfrm>
            <a:off x="414275" y="3209688"/>
            <a:ext cx="2219700" cy="572700"/>
          </a:xfrm>
          <a:prstGeom prst="roundRect">
            <a:avLst>
              <a:gd fmla="val 50000" name="adj"/>
            </a:avLst>
          </a:prstGeom>
          <a:solidFill>
            <a:srgbClr val="076535"/>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370" name="Google Shape;370;p28"/>
          <p:cNvSpPr txBox="1"/>
          <p:nvPr>
            <p:ph idx="4294967295" type="title"/>
          </p:nvPr>
        </p:nvSpPr>
        <p:spPr>
          <a:xfrm>
            <a:off x="498425" y="3209688"/>
            <a:ext cx="20514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Inter"/>
                <a:ea typeface="Inter"/>
                <a:cs typeface="Inter"/>
                <a:sym typeface="Inter"/>
              </a:rPr>
              <a:t>Appendix</a:t>
            </a:r>
            <a:endParaRPr b="1">
              <a:solidFill>
                <a:schemeClr val="lt1"/>
              </a:solidFill>
              <a:latin typeface="Inter"/>
              <a:ea typeface="Inter"/>
              <a:cs typeface="Inter"/>
              <a:sym typeface="Inter"/>
            </a:endParaRPr>
          </a:p>
        </p:txBody>
      </p:sp>
      <p:pic>
        <p:nvPicPr>
          <p:cNvPr id="371" name="Google Shape;371;p28"/>
          <p:cNvPicPr preferRelativeResize="0"/>
          <p:nvPr/>
        </p:nvPicPr>
        <p:blipFill rotWithShape="1">
          <a:blip r:embed="rId4">
            <a:alphaModFix/>
          </a:blip>
          <a:srcRect b="0" l="0" r="32696" t="0"/>
          <a:stretch/>
        </p:blipFill>
        <p:spPr>
          <a:xfrm>
            <a:off x="414275" y="1234250"/>
            <a:ext cx="1922199" cy="440425"/>
          </a:xfrm>
          <a:prstGeom prst="rect">
            <a:avLst/>
          </a:prstGeom>
          <a:noFill/>
          <a:ln>
            <a:noFill/>
          </a:ln>
        </p:spPr>
      </p:pic>
      <p:pic>
        <p:nvPicPr>
          <p:cNvPr id="372" name="Google Shape;372;p28"/>
          <p:cNvPicPr preferRelativeResize="0"/>
          <p:nvPr/>
        </p:nvPicPr>
        <p:blipFill>
          <a:blip r:embed="rId5">
            <a:alphaModFix/>
          </a:blip>
          <a:stretch>
            <a:fillRect/>
          </a:stretch>
        </p:blipFill>
        <p:spPr>
          <a:xfrm>
            <a:off x="2336475" y="1131454"/>
            <a:ext cx="1007100" cy="7057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Idefics2</a:t>
            </a:r>
            <a:endParaRPr b="1">
              <a:latin typeface="Inter"/>
              <a:ea typeface="Inter"/>
              <a:cs typeface="Inter"/>
              <a:sym typeface="Inter"/>
            </a:endParaRPr>
          </a:p>
        </p:txBody>
      </p:sp>
      <p:sp>
        <p:nvSpPr>
          <p:cNvPr id="378" name="Google Shape;378;p29"/>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29"/>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29"/>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29"/>
          <p:cNvSpPr/>
          <p:nvPr/>
        </p:nvSpPr>
        <p:spPr>
          <a:xfrm>
            <a:off x="946375" y="1440700"/>
            <a:ext cx="1514100" cy="658200"/>
          </a:xfrm>
          <a:prstGeom prst="roundRect">
            <a:avLst>
              <a:gd fmla="val 16667" name="adj"/>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IDEFICS</a:t>
            </a:r>
            <a:endParaRPr>
              <a:latin typeface="Google Sans"/>
              <a:ea typeface="Google Sans"/>
              <a:cs typeface="Google Sans"/>
              <a:sym typeface="Google Sans"/>
            </a:endParaRPr>
          </a:p>
        </p:txBody>
      </p:sp>
      <p:sp>
        <p:nvSpPr>
          <p:cNvPr id="382" name="Google Shape;382;p29"/>
          <p:cNvSpPr/>
          <p:nvPr/>
        </p:nvSpPr>
        <p:spPr>
          <a:xfrm>
            <a:off x="2523400" y="1707025"/>
            <a:ext cx="976800" cy="218700"/>
          </a:xfrm>
          <a:prstGeom prst="rightArrow">
            <a:avLst>
              <a:gd fmla="val 50000" name="adj1"/>
              <a:gd fmla="val 50000" name="adj2"/>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383" name="Google Shape;383;p29"/>
          <p:cNvSpPr/>
          <p:nvPr/>
        </p:nvSpPr>
        <p:spPr>
          <a:xfrm>
            <a:off x="3563125" y="1440700"/>
            <a:ext cx="1514100" cy="658200"/>
          </a:xfrm>
          <a:prstGeom prst="roundRect">
            <a:avLst>
              <a:gd fmla="val 16667" name="adj"/>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Flamingo</a:t>
            </a:r>
            <a:endParaRPr>
              <a:latin typeface="Google Sans"/>
              <a:ea typeface="Google Sans"/>
              <a:cs typeface="Google Sans"/>
              <a:sym typeface="Google Sans"/>
            </a:endParaRPr>
          </a:p>
        </p:txBody>
      </p:sp>
      <p:sp>
        <p:nvSpPr>
          <p:cNvPr id="384" name="Google Shape;384;p29"/>
          <p:cNvSpPr/>
          <p:nvPr/>
        </p:nvSpPr>
        <p:spPr>
          <a:xfrm>
            <a:off x="5140150" y="1707025"/>
            <a:ext cx="976800" cy="218700"/>
          </a:xfrm>
          <a:prstGeom prst="rightArrow">
            <a:avLst>
              <a:gd fmla="val 50000" name="adj1"/>
              <a:gd fmla="val 50000" name="adj2"/>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385" name="Google Shape;385;p29"/>
          <p:cNvSpPr/>
          <p:nvPr/>
        </p:nvSpPr>
        <p:spPr>
          <a:xfrm>
            <a:off x="6228725" y="1440700"/>
            <a:ext cx="1968900" cy="658200"/>
          </a:xfrm>
          <a:prstGeom prst="roundRect">
            <a:avLst>
              <a:gd fmla="val 16667" name="adj"/>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Few-Shot Learning</a:t>
            </a:r>
            <a:endParaRPr>
              <a:latin typeface="Google Sans"/>
              <a:ea typeface="Google Sans"/>
              <a:cs typeface="Google Sans"/>
              <a:sym typeface="Google Sans"/>
            </a:endParaRPr>
          </a:p>
        </p:txBody>
      </p:sp>
      <p:sp>
        <p:nvSpPr>
          <p:cNvPr id="386" name="Google Shape;386;p29"/>
          <p:cNvSpPr/>
          <p:nvPr/>
        </p:nvSpPr>
        <p:spPr>
          <a:xfrm rot="7201326">
            <a:off x="3429000" y="2523413"/>
            <a:ext cx="976748" cy="218539"/>
          </a:xfrm>
          <a:prstGeom prst="rightArrow">
            <a:avLst>
              <a:gd fmla="val 50000" name="adj1"/>
              <a:gd fmla="val 50000" name="adj2"/>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387" name="Google Shape;387;p29"/>
          <p:cNvSpPr/>
          <p:nvPr/>
        </p:nvSpPr>
        <p:spPr>
          <a:xfrm>
            <a:off x="2460475" y="3166425"/>
            <a:ext cx="1735500" cy="1043700"/>
          </a:xfrm>
          <a:prstGeom prst="roundRect">
            <a:avLst>
              <a:gd fmla="val 16667" name="adj"/>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Google Sans"/>
                <a:ea typeface="Google Sans"/>
                <a:cs typeface="Google Sans"/>
                <a:sym typeface="Google Sans"/>
              </a:rPr>
              <a:t>LLaMA</a:t>
            </a:r>
            <a:endParaRPr>
              <a:solidFill>
                <a:schemeClr val="lt1"/>
              </a:solidFill>
              <a:latin typeface="Google Sans"/>
              <a:ea typeface="Google Sans"/>
              <a:cs typeface="Google Sans"/>
              <a:sym typeface="Google Sans"/>
            </a:endParaRPr>
          </a:p>
        </p:txBody>
      </p:sp>
      <p:sp>
        <p:nvSpPr>
          <p:cNvPr id="388" name="Google Shape;388;p29"/>
          <p:cNvSpPr/>
          <p:nvPr/>
        </p:nvSpPr>
        <p:spPr>
          <a:xfrm>
            <a:off x="4572000" y="3166450"/>
            <a:ext cx="1735500" cy="1043700"/>
          </a:xfrm>
          <a:prstGeom prst="roundRect">
            <a:avLst>
              <a:gd fmla="val 16667" name="adj"/>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Google Sans"/>
                <a:ea typeface="Google Sans"/>
                <a:cs typeface="Google Sans"/>
                <a:sym typeface="Google Sans"/>
              </a:rPr>
              <a:t>OpenClip</a:t>
            </a:r>
            <a:endParaRPr>
              <a:solidFill>
                <a:schemeClr val="lt1"/>
              </a:solidFill>
              <a:latin typeface="Google Sans"/>
              <a:ea typeface="Google Sans"/>
              <a:cs typeface="Google Sans"/>
              <a:sym typeface="Google Sans"/>
            </a:endParaRPr>
          </a:p>
        </p:txBody>
      </p:sp>
      <p:sp>
        <p:nvSpPr>
          <p:cNvPr id="389" name="Google Shape;389;p29"/>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15</a:t>
            </a:r>
            <a:endParaRPr sz="988">
              <a:solidFill>
                <a:schemeClr val="lt1"/>
              </a:solidFill>
              <a:latin typeface="Google Sans"/>
              <a:ea typeface="Google Sans"/>
              <a:cs typeface="Google Sans"/>
              <a:sym typeface="Google Sans"/>
            </a:endParaRPr>
          </a:p>
        </p:txBody>
      </p:sp>
      <p:sp>
        <p:nvSpPr>
          <p:cNvPr id="390" name="Google Shape;390;p29"/>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391" name="Google Shape;391;p29"/>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
        <p:nvSpPr>
          <p:cNvPr id="392" name="Google Shape;392;p29"/>
          <p:cNvSpPr/>
          <p:nvPr/>
        </p:nvSpPr>
        <p:spPr>
          <a:xfrm flipH="1" rot="-7201326">
            <a:off x="4236525" y="2523400"/>
            <a:ext cx="976748" cy="218539"/>
          </a:xfrm>
          <a:prstGeom prst="rightArrow">
            <a:avLst>
              <a:gd fmla="val 50000" name="adj1"/>
              <a:gd fmla="val 50000" name="adj2"/>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Inter"/>
                <a:ea typeface="Inter"/>
                <a:cs typeface="Inter"/>
                <a:sym typeface="Inter"/>
              </a:rPr>
              <a:t>Idefics2</a:t>
            </a:r>
            <a:endParaRPr b="1">
              <a:latin typeface="Inter"/>
              <a:ea typeface="Inter"/>
              <a:cs typeface="Inter"/>
              <a:sym typeface="Inter"/>
            </a:endParaRPr>
          </a:p>
        </p:txBody>
      </p:sp>
      <p:sp>
        <p:nvSpPr>
          <p:cNvPr id="398" name="Google Shape;398;p30"/>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30"/>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30"/>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1" name="Google Shape;401;p30"/>
          <p:cNvPicPr preferRelativeResize="0"/>
          <p:nvPr/>
        </p:nvPicPr>
        <p:blipFill>
          <a:blip r:embed="rId3">
            <a:alphaModFix/>
          </a:blip>
          <a:stretch>
            <a:fillRect/>
          </a:stretch>
        </p:blipFill>
        <p:spPr>
          <a:xfrm>
            <a:off x="1897451" y="3765514"/>
            <a:ext cx="5349093" cy="1028675"/>
          </a:xfrm>
          <a:prstGeom prst="rect">
            <a:avLst/>
          </a:prstGeom>
          <a:noFill/>
          <a:ln>
            <a:noFill/>
          </a:ln>
        </p:spPr>
      </p:pic>
      <p:pic>
        <p:nvPicPr>
          <p:cNvPr id="402" name="Google Shape;402;p30"/>
          <p:cNvPicPr preferRelativeResize="0"/>
          <p:nvPr/>
        </p:nvPicPr>
        <p:blipFill rotWithShape="1">
          <a:blip r:embed="rId4">
            <a:alphaModFix/>
          </a:blip>
          <a:srcRect b="3147" l="0" r="0" t="0"/>
          <a:stretch/>
        </p:blipFill>
        <p:spPr>
          <a:xfrm>
            <a:off x="1648450" y="735400"/>
            <a:ext cx="5598101" cy="2962575"/>
          </a:xfrm>
          <a:prstGeom prst="rect">
            <a:avLst/>
          </a:prstGeom>
          <a:noFill/>
          <a:ln>
            <a:noFill/>
          </a:ln>
        </p:spPr>
      </p:pic>
      <p:sp>
        <p:nvSpPr>
          <p:cNvPr id="403" name="Google Shape;403;p30"/>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16</a:t>
            </a:r>
            <a:endParaRPr sz="988">
              <a:solidFill>
                <a:schemeClr val="lt1"/>
              </a:solidFill>
              <a:latin typeface="Google Sans"/>
              <a:ea typeface="Google Sans"/>
              <a:cs typeface="Google Sans"/>
              <a:sym typeface="Google Sans"/>
            </a:endParaRPr>
          </a:p>
        </p:txBody>
      </p:sp>
      <p:sp>
        <p:nvSpPr>
          <p:cNvPr id="404" name="Google Shape;404;p30"/>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405" name="Google Shape;405;p30"/>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Idefics2 - Architecture</a:t>
            </a:r>
            <a:endParaRPr b="1">
              <a:latin typeface="Inter"/>
              <a:ea typeface="Inter"/>
              <a:cs typeface="Inter"/>
              <a:sym typeface="Inter"/>
            </a:endParaRPr>
          </a:p>
        </p:txBody>
      </p:sp>
      <p:sp>
        <p:nvSpPr>
          <p:cNvPr id="411" name="Google Shape;411;p31"/>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1"/>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31"/>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31"/>
          <p:cNvSpPr txBox="1"/>
          <p:nvPr/>
        </p:nvSpPr>
        <p:spPr>
          <a:xfrm>
            <a:off x="691425" y="3754250"/>
            <a:ext cx="779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p:txBody>
      </p:sp>
      <p:pic>
        <p:nvPicPr>
          <p:cNvPr id="415" name="Google Shape;415;p31"/>
          <p:cNvPicPr preferRelativeResize="0"/>
          <p:nvPr/>
        </p:nvPicPr>
        <p:blipFill>
          <a:blip r:embed="rId3">
            <a:alphaModFix/>
          </a:blip>
          <a:stretch>
            <a:fillRect/>
          </a:stretch>
        </p:blipFill>
        <p:spPr>
          <a:xfrm>
            <a:off x="400050" y="996950"/>
            <a:ext cx="8376989" cy="3476988"/>
          </a:xfrm>
          <a:prstGeom prst="rect">
            <a:avLst/>
          </a:prstGeom>
          <a:noFill/>
          <a:ln>
            <a:noFill/>
          </a:ln>
        </p:spPr>
      </p:pic>
      <p:sp>
        <p:nvSpPr>
          <p:cNvPr id="416" name="Google Shape;416;p31"/>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17</a:t>
            </a:r>
            <a:endParaRPr sz="988">
              <a:solidFill>
                <a:schemeClr val="lt1"/>
              </a:solidFill>
              <a:latin typeface="Google Sans"/>
              <a:ea typeface="Google Sans"/>
              <a:cs typeface="Google Sans"/>
              <a:sym typeface="Google Sans"/>
            </a:endParaRPr>
          </a:p>
        </p:txBody>
      </p:sp>
      <p:sp>
        <p:nvSpPr>
          <p:cNvPr id="417" name="Google Shape;417;p31"/>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418" name="Google Shape;418;p31"/>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p:nvPr/>
        </p:nvSpPr>
        <p:spPr>
          <a:xfrm>
            <a:off x="339675" y="3665050"/>
            <a:ext cx="8464500" cy="1120800"/>
          </a:xfrm>
          <a:prstGeom prst="roundRect">
            <a:avLst>
              <a:gd fmla="val 4974" name="adj"/>
            </a:avLst>
          </a:prstGeom>
          <a:noFill/>
          <a:ln cap="flat" cmpd="sng" w="9525">
            <a:solidFill>
              <a:srgbClr val="076535"/>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73" name="Google Shape;73;p14"/>
          <p:cNvSpPr/>
          <p:nvPr/>
        </p:nvSpPr>
        <p:spPr>
          <a:xfrm>
            <a:off x="339750" y="1650236"/>
            <a:ext cx="8464500" cy="1761300"/>
          </a:xfrm>
          <a:prstGeom prst="roundRect">
            <a:avLst>
              <a:gd fmla="val 3422" name="adj"/>
            </a:avLst>
          </a:prstGeom>
          <a:noFill/>
          <a:ln cap="flat" cmpd="sng" w="9525">
            <a:solidFill>
              <a:srgbClr val="076535"/>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pic>
        <p:nvPicPr>
          <p:cNvPr id="74" name="Google Shape;74;p14"/>
          <p:cNvPicPr preferRelativeResize="0"/>
          <p:nvPr/>
        </p:nvPicPr>
        <p:blipFill>
          <a:blip r:embed="rId3">
            <a:alphaModFix/>
          </a:blip>
          <a:stretch>
            <a:fillRect/>
          </a:stretch>
        </p:blipFill>
        <p:spPr>
          <a:xfrm>
            <a:off x="2335373" y="1707624"/>
            <a:ext cx="1760395" cy="1622599"/>
          </a:xfrm>
          <a:prstGeom prst="rect">
            <a:avLst/>
          </a:prstGeom>
          <a:noFill/>
          <a:ln>
            <a:noFill/>
          </a:ln>
        </p:spPr>
      </p:pic>
      <p:sp>
        <p:nvSpPr>
          <p:cNvPr id="75" name="Google Shape;75;p14"/>
          <p:cNvSpPr/>
          <p:nvPr/>
        </p:nvSpPr>
        <p:spPr>
          <a:xfrm>
            <a:off x="339750" y="3665050"/>
            <a:ext cx="8464500" cy="591000"/>
          </a:xfrm>
          <a:prstGeom prst="roundRect">
            <a:avLst>
              <a:gd fmla="val 9820" name="adj"/>
            </a:avLst>
          </a:prstGeom>
          <a:solidFill>
            <a:srgbClr val="076535"/>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76" name="Google Shape;76;p14"/>
          <p:cNvSpPr/>
          <p:nvPr/>
        </p:nvSpPr>
        <p:spPr>
          <a:xfrm>
            <a:off x="4325405" y="1732825"/>
            <a:ext cx="4398900" cy="843300"/>
          </a:xfrm>
          <a:prstGeom prst="roundRect">
            <a:avLst>
              <a:gd fmla="val 6409" name="adj"/>
            </a:avLst>
          </a:prstGeom>
          <a:solidFill>
            <a:srgbClr val="DDFFB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77" name="Google Shape;77;p14"/>
          <p:cNvSpPr/>
          <p:nvPr/>
        </p:nvSpPr>
        <p:spPr>
          <a:xfrm>
            <a:off x="339750" y="789125"/>
            <a:ext cx="8464500" cy="615300"/>
          </a:xfrm>
          <a:prstGeom prst="roundRect">
            <a:avLst>
              <a:gd fmla="val 9820" name="adj"/>
            </a:avLst>
          </a:prstGeom>
          <a:noFill/>
          <a:ln cap="flat" cmpd="sng" w="9525">
            <a:solidFill>
              <a:srgbClr val="076535"/>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78" name="Google Shape;78;p1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Background</a:t>
            </a:r>
            <a:endParaRPr b="1">
              <a:latin typeface="Inter"/>
              <a:ea typeface="Inter"/>
              <a:cs typeface="Inter"/>
              <a:sym typeface="Inter"/>
            </a:endParaRPr>
          </a:p>
        </p:txBody>
      </p:sp>
      <p:sp>
        <p:nvSpPr>
          <p:cNvPr id="79" name="Google Shape;79;p14"/>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a:t>
            </a:r>
            <a:endParaRPr sz="988">
              <a:solidFill>
                <a:schemeClr val="lt1"/>
              </a:solidFill>
              <a:latin typeface="Google Sans"/>
              <a:ea typeface="Google Sans"/>
              <a:cs typeface="Google Sans"/>
              <a:sym typeface="Google Sans"/>
            </a:endParaRPr>
          </a:p>
        </p:txBody>
      </p:sp>
      <p:sp>
        <p:nvSpPr>
          <p:cNvPr id="80" name="Google Shape;80;p14"/>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4"/>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4"/>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4"/>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84" name="Google Shape;84;p14"/>
          <p:cNvSpPr txBox="1"/>
          <p:nvPr>
            <p:ph idx="1" type="body"/>
          </p:nvPr>
        </p:nvSpPr>
        <p:spPr>
          <a:xfrm>
            <a:off x="419700" y="836425"/>
            <a:ext cx="8304600" cy="447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lang="en" sz="1100">
                <a:solidFill>
                  <a:schemeClr val="dk1"/>
                </a:solidFill>
                <a:latin typeface="Google Sans"/>
                <a:ea typeface="Google Sans"/>
                <a:cs typeface="Google Sans"/>
                <a:sym typeface="Google Sans"/>
              </a:rPr>
              <a:t>In the field of healthcare, </a:t>
            </a:r>
            <a:r>
              <a:rPr b="1" lang="en" sz="1100">
                <a:solidFill>
                  <a:schemeClr val="dk1"/>
                </a:solidFill>
                <a:latin typeface="Google Sans"/>
                <a:ea typeface="Google Sans"/>
                <a:cs typeface="Google Sans"/>
                <a:sym typeface="Google Sans"/>
              </a:rPr>
              <a:t>achieving precise and efficient medical imaging analysis is crucial</a:t>
            </a:r>
            <a:r>
              <a:rPr lang="en" sz="1100">
                <a:solidFill>
                  <a:schemeClr val="dk1"/>
                </a:solidFill>
                <a:latin typeface="Google Sans"/>
                <a:ea typeface="Google Sans"/>
                <a:cs typeface="Google Sans"/>
                <a:sym typeface="Google Sans"/>
              </a:rPr>
              <a:t>. While current methods are effective, they heavily rely on specialist doctors (radiologists), leading to potential delays and inaccuracies due to human error.</a:t>
            </a:r>
            <a:endParaRPr sz="1300">
              <a:solidFill>
                <a:schemeClr val="dk1"/>
              </a:solidFill>
              <a:latin typeface="Google Sans"/>
              <a:ea typeface="Google Sans"/>
              <a:cs typeface="Google Sans"/>
              <a:sym typeface="Google Sans"/>
            </a:endParaRPr>
          </a:p>
        </p:txBody>
      </p:sp>
      <p:sp>
        <p:nvSpPr>
          <p:cNvPr id="85" name="Google Shape;85;p14"/>
          <p:cNvSpPr txBox="1"/>
          <p:nvPr/>
        </p:nvSpPr>
        <p:spPr>
          <a:xfrm>
            <a:off x="4405905" y="1792075"/>
            <a:ext cx="4253700" cy="743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n" sz="1100">
                <a:solidFill>
                  <a:srgbClr val="076535"/>
                </a:solidFill>
                <a:latin typeface="Google Sans"/>
                <a:ea typeface="Google Sans"/>
                <a:cs typeface="Google Sans"/>
                <a:sym typeface="Google Sans"/>
              </a:rPr>
              <a:t>Study shows </a:t>
            </a:r>
            <a:r>
              <a:rPr b="1" lang="en" sz="1100">
                <a:solidFill>
                  <a:srgbClr val="076535"/>
                </a:solidFill>
                <a:latin typeface="Google Sans"/>
                <a:ea typeface="Google Sans"/>
                <a:cs typeface="Google Sans"/>
                <a:sym typeface="Google Sans"/>
              </a:rPr>
              <a:t>error rates in radiology diagnosis can range from 10-30%</a:t>
            </a:r>
            <a:r>
              <a:rPr lang="en" sz="1100">
                <a:solidFill>
                  <a:srgbClr val="076535"/>
                </a:solidFill>
                <a:latin typeface="Google Sans"/>
                <a:ea typeface="Google Sans"/>
                <a:cs typeface="Google Sans"/>
                <a:sym typeface="Google Sans"/>
              </a:rPr>
              <a:t> (Brady A.P., 2017). These errors can have significant downstream consequences for patient outcomes. </a:t>
            </a:r>
            <a:endParaRPr sz="1100">
              <a:solidFill>
                <a:srgbClr val="076535"/>
              </a:solidFill>
            </a:endParaRPr>
          </a:p>
        </p:txBody>
      </p:sp>
      <p:sp>
        <p:nvSpPr>
          <p:cNvPr id="86" name="Google Shape;86;p14"/>
          <p:cNvSpPr/>
          <p:nvPr/>
        </p:nvSpPr>
        <p:spPr>
          <a:xfrm>
            <a:off x="4325325" y="2646775"/>
            <a:ext cx="4398900" cy="658200"/>
          </a:xfrm>
          <a:prstGeom prst="roundRect">
            <a:avLst>
              <a:gd fmla="val 7509" name="adj"/>
            </a:avLst>
          </a:prstGeom>
          <a:solidFill>
            <a:srgbClr val="DDFFB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87" name="Google Shape;87;p14"/>
          <p:cNvSpPr txBox="1"/>
          <p:nvPr/>
        </p:nvSpPr>
        <p:spPr>
          <a:xfrm>
            <a:off x="4405827" y="2701525"/>
            <a:ext cx="4253700" cy="54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n" sz="1100">
                <a:solidFill>
                  <a:srgbClr val="076535"/>
                </a:solidFill>
                <a:latin typeface="Google Sans"/>
                <a:ea typeface="Google Sans"/>
                <a:cs typeface="Google Sans"/>
                <a:sym typeface="Google Sans"/>
              </a:rPr>
              <a:t>The growing demand for analysis also </a:t>
            </a:r>
            <a:r>
              <a:rPr b="1" lang="en" sz="1100">
                <a:solidFill>
                  <a:srgbClr val="076535"/>
                </a:solidFill>
                <a:latin typeface="Google Sans"/>
                <a:ea typeface="Google Sans"/>
                <a:cs typeface="Google Sans"/>
                <a:sym typeface="Google Sans"/>
              </a:rPr>
              <a:t>outpaces the number of qualified radiologists</a:t>
            </a:r>
            <a:r>
              <a:rPr lang="en" sz="1100">
                <a:solidFill>
                  <a:srgbClr val="076535"/>
                </a:solidFill>
                <a:latin typeface="Google Sans"/>
                <a:ea typeface="Google Sans"/>
                <a:cs typeface="Google Sans"/>
                <a:sym typeface="Google Sans"/>
              </a:rPr>
              <a:t> (Goh &amp; Ho, 2023).</a:t>
            </a:r>
            <a:endParaRPr sz="1100">
              <a:solidFill>
                <a:srgbClr val="076535"/>
              </a:solidFill>
              <a:latin typeface="Google Sans"/>
              <a:ea typeface="Google Sans"/>
              <a:cs typeface="Google Sans"/>
              <a:sym typeface="Google Sans"/>
            </a:endParaRPr>
          </a:p>
        </p:txBody>
      </p:sp>
      <p:sp>
        <p:nvSpPr>
          <p:cNvPr id="88" name="Google Shape;88;p14"/>
          <p:cNvSpPr txBox="1"/>
          <p:nvPr/>
        </p:nvSpPr>
        <p:spPr>
          <a:xfrm>
            <a:off x="419700" y="3682325"/>
            <a:ext cx="8304600" cy="54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n" sz="1100">
                <a:solidFill>
                  <a:schemeClr val="lt1"/>
                </a:solidFill>
                <a:latin typeface="Google Sans"/>
                <a:ea typeface="Google Sans"/>
                <a:cs typeface="Google Sans"/>
                <a:sym typeface="Google Sans"/>
              </a:rPr>
              <a:t>The introduction of advanced AI models such as </a:t>
            </a:r>
            <a:r>
              <a:rPr b="1" lang="en" sz="1100">
                <a:solidFill>
                  <a:schemeClr val="lt1"/>
                </a:solidFill>
                <a:latin typeface="Google Sans"/>
                <a:ea typeface="Google Sans"/>
                <a:cs typeface="Google Sans"/>
                <a:sym typeface="Google Sans"/>
              </a:rPr>
              <a:t>Visual Question Answering (VQA) in medical imaging</a:t>
            </a:r>
            <a:r>
              <a:rPr lang="en" sz="1100">
                <a:solidFill>
                  <a:schemeClr val="lt1"/>
                </a:solidFill>
                <a:latin typeface="Google Sans"/>
                <a:ea typeface="Google Sans"/>
                <a:cs typeface="Google Sans"/>
                <a:sym typeface="Google Sans"/>
              </a:rPr>
              <a:t> </a:t>
            </a:r>
            <a:r>
              <a:rPr b="1" lang="en" sz="1100">
                <a:solidFill>
                  <a:schemeClr val="lt1"/>
                </a:solidFill>
                <a:latin typeface="Google Sans"/>
                <a:ea typeface="Google Sans"/>
                <a:cs typeface="Google Sans"/>
                <a:sym typeface="Google Sans"/>
              </a:rPr>
              <a:t>promises a revolution in analyzing medical images quickly and accurately, reducing human error and workload for radiologists.</a:t>
            </a:r>
            <a:endParaRPr sz="1100">
              <a:solidFill>
                <a:schemeClr val="lt1"/>
              </a:solidFill>
              <a:latin typeface="Google Sans"/>
              <a:ea typeface="Google Sans"/>
              <a:cs typeface="Google Sans"/>
              <a:sym typeface="Google Sans"/>
            </a:endParaRPr>
          </a:p>
        </p:txBody>
      </p:sp>
      <p:sp>
        <p:nvSpPr>
          <p:cNvPr id="89" name="Google Shape;89;p14"/>
          <p:cNvSpPr/>
          <p:nvPr/>
        </p:nvSpPr>
        <p:spPr>
          <a:xfrm>
            <a:off x="4448700" y="1404425"/>
            <a:ext cx="246600" cy="240900"/>
          </a:xfrm>
          <a:prstGeom prst="downArrow">
            <a:avLst>
              <a:gd fmla="val 50000" name="adj1"/>
              <a:gd fmla="val 50000" name="adj2"/>
            </a:avLst>
          </a:prstGeom>
          <a:solidFill>
            <a:srgbClr val="0765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0" name="Google Shape;90;p14"/>
          <p:cNvPicPr preferRelativeResize="0"/>
          <p:nvPr/>
        </p:nvPicPr>
        <p:blipFill>
          <a:blip r:embed="rId4">
            <a:alphaModFix/>
          </a:blip>
          <a:stretch>
            <a:fillRect/>
          </a:stretch>
        </p:blipFill>
        <p:spPr>
          <a:xfrm>
            <a:off x="387075" y="1565038"/>
            <a:ext cx="2092237" cy="2092250"/>
          </a:xfrm>
          <a:prstGeom prst="rect">
            <a:avLst/>
          </a:prstGeom>
          <a:noFill/>
          <a:ln>
            <a:noFill/>
          </a:ln>
        </p:spPr>
      </p:pic>
      <p:pic>
        <p:nvPicPr>
          <p:cNvPr id="91" name="Google Shape;91;p14"/>
          <p:cNvPicPr preferRelativeResize="0"/>
          <p:nvPr/>
        </p:nvPicPr>
        <p:blipFill>
          <a:blip r:embed="rId5">
            <a:alphaModFix/>
          </a:blip>
          <a:stretch>
            <a:fillRect/>
          </a:stretch>
        </p:blipFill>
        <p:spPr>
          <a:xfrm>
            <a:off x="1288442" y="1830725"/>
            <a:ext cx="160181" cy="149859"/>
          </a:xfrm>
          <a:prstGeom prst="rect">
            <a:avLst/>
          </a:prstGeom>
          <a:noFill/>
          <a:ln>
            <a:noFill/>
          </a:ln>
        </p:spPr>
      </p:pic>
      <p:sp>
        <p:nvSpPr>
          <p:cNvPr id="92" name="Google Shape;92;p14"/>
          <p:cNvSpPr/>
          <p:nvPr/>
        </p:nvSpPr>
        <p:spPr>
          <a:xfrm>
            <a:off x="4448700" y="3416400"/>
            <a:ext cx="246600" cy="240900"/>
          </a:xfrm>
          <a:prstGeom prst="downArrow">
            <a:avLst>
              <a:gd fmla="val 50000" name="adj1"/>
              <a:gd fmla="val 50000" name="adj2"/>
            </a:avLst>
          </a:prstGeom>
          <a:solidFill>
            <a:srgbClr val="0765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4"/>
          <p:cNvSpPr txBox="1"/>
          <p:nvPr/>
        </p:nvSpPr>
        <p:spPr>
          <a:xfrm>
            <a:off x="419625" y="4248725"/>
            <a:ext cx="8304600" cy="54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100">
                <a:solidFill>
                  <a:schemeClr val="dk1"/>
                </a:solidFill>
                <a:latin typeface="Google Sans"/>
                <a:ea typeface="Google Sans"/>
                <a:cs typeface="Google Sans"/>
                <a:sym typeface="Google Sans"/>
              </a:rPr>
              <a:t>Seeing this case from Kalbe Farma company expose makes us interested in developing Medical Imaging VQA models to increase effectiveness of healthcare professionals' performance.</a:t>
            </a:r>
            <a:endParaRPr sz="1100">
              <a:solidFill>
                <a:schemeClr val="dk1"/>
              </a:solidFill>
              <a:latin typeface="Google Sans"/>
              <a:ea typeface="Google Sans"/>
              <a:cs typeface="Google Sans"/>
              <a:sym typeface="Google Sans"/>
            </a:endParaRPr>
          </a:p>
        </p:txBody>
      </p:sp>
      <p:sp>
        <p:nvSpPr>
          <p:cNvPr id="94" name="Google Shape;94;p14"/>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2"/>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32"/>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32"/>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2"/>
          <p:cNvSpPr txBox="1"/>
          <p:nvPr/>
        </p:nvSpPr>
        <p:spPr>
          <a:xfrm>
            <a:off x="-47250" y="1750413"/>
            <a:ext cx="7715100" cy="354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t/>
            </a:r>
            <a:endParaRPr sz="1100">
              <a:solidFill>
                <a:srgbClr val="333333"/>
              </a:solidFill>
              <a:highlight>
                <a:srgbClr val="FFFFFF"/>
              </a:highlight>
              <a:latin typeface="Google Sans"/>
              <a:ea typeface="Google Sans"/>
              <a:cs typeface="Google Sans"/>
              <a:sym typeface="Google Sans"/>
            </a:endParaRPr>
          </a:p>
        </p:txBody>
      </p:sp>
      <p:sp>
        <p:nvSpPr>
          <p:cNvPr id="427" name="Google Shape;427;p32"/>
          <p:cNvSpPr txBox="1"/>
          <p:nvPr/>
        </p:nvSpPr>
        <p:spPr>
          <a:xfrm>
            <a:off x="425100" y="3191188"/>
            <a:ext cx="507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IDEFICS2: Multimodal Language Models for the Future (paperspace.com)</a:t>
            </a:r>
            <a:endParaRPr/>
          </a:p>
        </p:txBody>
      </p:sp>
      <p:sp>
        <p:nvSpPr>
          <p:cNvPr id="428" name="Google Shape;428;p32"/>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18</a:t>
            </a:r>
            <a:endParaRPr sz="988">
              <a:solidFill>
                <a:schemeClr val="lt1"/>
              </a:solidFill>
              <a:latin typeface="Google Sans"/>
              <a:ea typeface="Google Sans"/>
              <a:cs typeface="Google Sans"/>
              <a:sym typeface="Google Sans"/>
            </a:endParaRPr>
          </a:p>
        </p:txBody>
      </p:sp>
      <p:sp>
        <p:nvSpPr>
          <p:cNvPr id="429" name="Google Shape;429;p32"/>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430" name="Google Shape;430;p32"/>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
        <p:nvSpPr>
          <p:cNvPr id="431" name="Google Shape;431;p32"/>
          <p:cNvSpPr/>
          <p:nvPr/>
        </p:nvSpPr>
        <p:spPr>
          <a:xfrm>
            <a:off x="401125" y="1598313"/>
            <a:ext cx="8431200" cy="14397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just">
              <a:spcBef>
                <a:spcPts val="0"/>
              </a:spcBef>
              <a:spcAft>
                <a:spcPts val="0"/>
              </a:spcAft>
              <a:buClr>
                <a:srgbClr val="FBFBFB"/>
              </a:buClr>
              <a:buSzPts val="1200"/>
              <a:buFont typeface="Google Sans"/>
              <a:buChar char="●"/>
            </a:pPr>
            <a:r>
              <a:rPr lang="en" sz="1200">
                <a:solidFill>
                  <a:srgbClr val="FBFBFB"/>
                </a:solidFill>
                <a:latin typeface="Google Sans"/>
                <a:ea typeface="Google Sans"/>
                <a:cs typeface="Google Sans"/>
                <a:sym typeface="Google Sans"/>
              </a:rPr>
              <a:t>I</a:t>
            </a:r>
            <a:r>
              <a:rPr lang="en" sz="1200">
                <a:solidFill>
                  <a:srgbClr val="FBFBFB"/>
                </a:solidFill>
                <a:latin typeface="Google Sans"/>
                <a:ea typeface="Google Sans"/>
                <a:cs typeface="Google Sans"/>
                <a:sym typeface="Google Sans"/>
              </a:rPr>
              <a:t>defics2 surpasses Idefics1 with 8 billion parameters</a:t>
            </a:r>
            <a:endParaRPr sz="1200">
              <a:solidFill>
                <a:srgbClr val="FBFBFB"/>
              </a:solidFill>
              <a:latin typeface="Google Sans"/>
              <a:ea typeface="Google Sans"/>
              <a:cs typeface="Google Sans"/>
              <a:sym typeface="Google Sans"/>
            </a:endParaRPr>
          </a:p>
          <a:p>
            <a:pPr indent="-304800" lvl="0" marL="457200" rtl="0" algn="just">
              <a:spcBef>
                <a:spcPts val="0"/>
              </a:spcBef>
              <a:spcAft>
                <a:spcPts val="0"/>
              </a:spcAft>
              <a:buClr>
                <a:srgbClr val="FBFBFB"/>
              </a:buClr>
              <a:buSzPts val="1200"/>
              <a:buFont typeface="Google Sans"/>
              <a:buChar char="●"/>
            </a:pPr>
            <a:r>
              <a:rPr lang="en" sz="1200">
                <a:solidFill>
                  <a:srgbClr val="FBFBFB"/>
                </a:solidFill>
                <a:latin typeface="Google Sans"/>
                <a:ea typeface="Google Sans"/>
                <a:cs typeface="Google Sans"/>
                <a:sym typeface="Google Sans"/>
              </a:rPr>
              <a:t>The images are manipulated at native resolutions (up to 980 x 980). Aspect ratios using the NaViT strategy</a:t>
            </a:r>
            <a:endParaRPr sz="1200">
              <a:solidFill>
                <a:srgbClr val="FBFBFB"/>
              </a:solidFill>
              <a:latin typeface="Google Sans"/>
              <a:ea typeface="Google Sans"/>
              <a:cs typeface="Google Sans"/>
              <a:sym typeface="Google Sans"/>
            </a:endParaRPr>
          </a:p>
          <a:p>
            <a:pPr indent="-304800" lvl="0" marL="457200" rtl="0" algn="just">
              <a:spcBef>
                <a:spcPts val="0"/>
              </a:spcBef>
              <a:spcAft>
                <a:spcPts val="0"/>
              </a:spcAft>
              <a:buClr>
                <a:srgbClr val="FBFBFB"/>
              </a:buClr>
              <a:buSzPts val="1200"/>
              <a:buFont typeface="Google Sans"/>
              <a:buChar char="●"/>
            </a:pPr>
            <a:r>
              <a:rPr lang="en" sz="1200">
                <a:solidFill>
                  <a:srgbClr val="FBFBFB"/>
                </a:solidFill>
                <a:latin typeface="Google Sans"/>
                <a:ea typeface="Google Sans"/>
                <a:cs typeface="Google Sans"/>
                <a:sym typeface="Google Sans"/>
              </a:rPr>
              <a:t>the OCR capabilities have been greatly enhanced with data for transcribing text from images and documents</a:t>
            </a:r>
            <a:endParaRPr sz="1200">
              <a:solidFill>
                <a:srgbClr val="FBFBFB"/>
              </a:solidFill>
              <a:latin typeface="Google Sans"/>
              <a:ea typeface="Google Sans"/>
              <a:cs typeface="Google Sans"/>
              <a:sym typeface="Google Sans"/>
            </a:endParaRPr>
          </a:p>
          <a:p>
            <a:pPr indent="-304800" lvl="0" marL="457200" rtl="0" algn="just">
              <a:spcBef>
                <a:spcPts val="0"/>
              </a:spcBef>
              <a:spcAft>
                <a:spcPts val="0"/>
              </a:spcAft>
              <a:buClr>
                <a:srgbClr val="FBFBFB"/>
              </a:buClr>
              <a:buSzPts val="1200"/>
              <a:buFont typeface="Google Sans"/>
              <a:buChar char="●"/>
            </a:pPr>
            <a:r>
              <a:rPr lang="en" sz="1200">
                <a:solidFill>
                  <a:srgbClr val="FBFBFB"/>
                </a:solidFill>
                <a:latin typeface="Google Sans"/>
                <a:ea typeface="Google Sans"/>
                <a:cs typeface="Google Sans"/>
                <a:sym typeface="Google Sans"/>
              </a:rPr>
              <a:t>the architecture is simplified</a:t>
            </a:r>
            <a:endParaRPr sz="1200">
              <a:solidFill>
                <a:srgbClr val="FBFBFB"/>
              </a:solidFill>
              <a:latin typeface="Google Sans"/>
              <a:ea typeface="Google Sans"/>
              <a:cs typeface="Google Sans"/>
              <a:sym typeface="Google Sans"/>
            </a:endParaRPr>
          </a:p>
          <a:p>
            <a:pPr indent="-304800" lvl="0" marL="457200" rtl="0" algn="just">
              <a:spcBef>
                <a:spcPts val="0"/>
              </a:spcBef>
              <a:spcAft>
                <a:spcPts val="0"/>
              </a:spcAft>
              <a:buClr>
                <a:srgbClr val="FBFBFB"/>
              </a:buClr>
              <a:buSzPts val="1200"/>
              <a:buFont typeface="Google Sans"/>
              <a:buChar char="●"/>
            </a:pPr>
            <a:r>
              <a:rPr lang="en" sz="1200">
                <a:solidFill>
                  <a:srgbClr val="FBFBFB"/>
                </a:solidFill>
                <a:latin typeface="Google Sans"/>
                <a:ea typeface="Google Sans"/>
                <a:cs typeface="Google Sans"/>
                <a:sym typeface="Google Sans"/>
              </a:rPr>
              <a:t>These enhancements and better pre-trained backbones result in a significant performance boost over Idefics1, even though the new model is 10 times smaller.</a:t>
            </a:r>
            <a:endParaRPr sz="1200">
              <a:solidFill>
                <a:srgbClr val="FBFBFB"/>
              </a:solidFill>
              <a:latin typeface="Google Sans"/>
              <a:ea typeface="Google Sans"/>
              <a:cs typeface="Google Sans"/>
              <a:sym typeface="Google Sans"/>
            </a:endParaRPr>
          </a:p>
        </p:txBody>
      </p:sp>
      <p:sp>
        <p:nvSpPr>
          <p:cNvPr id="432" name="Google Shape;432;p3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Idefics2 vs Idefics1</a:t>
            </a:r>
            <a:endParaRPr b="1">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4294967295"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Reasons</a:t>
            </a:r>
            <a:endParaRPr b="1">
              <a:latin typeface="Inter"/>
              <a:ea typeface="Inter"/>
              <a:cs typeface="Inter"/>
              <a:sym typeface="Inter"/>
            </a:endParaRPr>
          </a:p>
        </p:txBody>
      </p:sp>
      <p:sp>
        <p:nvSpPr>
          <p:cNvPr id="100" name="Google Shape;100;p15"/>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5"/>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5"/>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5"/>
          <p:cNvSpPr/>
          <p:nvPr/>
        </p:nvSpPr>
        <p:spPr>
          <a:xfrm>
            <a:off x="386000" y="3104325"/>
            <a:ext cx="8446200" cy="657900"/>
          </a:xfrm>
          <a:prstGeom prst="roundRect">
            <a:avLst>
              <a:gd fmla="val 9820" name="adj"/>
            </a:avLst>
          </a:prstGeom>
          <a:solidFill>
            <a:srgbClr val="DDFF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5"/>
          <p:cNvSpPr/>
          <p:nvPr/>
        </p:nvSpPr>
        <p:spPr>
          <a:xfrm>
            <a:off x="386000" y="834075"/>
            <a:ext cx="4728900" cy="730800"/>
          </a:xfrm>
          <a:prstGeom prst="roundRect">
            <a:avLst>
              <a:gd fmla="val 9820" name="adj"/>
            </a:avLst>
          </a:prstGeom>
          <a:noFill/>
          <a:ln cap="flat" cmpd="sng" w="9525">
            <a:solidFill>
              <a:srgbClr val="07653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5"/>
          <p:cNvSpPr txBox="1"/>
          <p:nvPr>
            <p:ph idx="4294967295" type="body"/>
          </p:nvPr>
        </p:nvSpPr>
        <p:spPr>
          <a:xfrm>
            <a:off x="467600" y="834078"/>
            <a:ext cx="4582200" cy="47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chemeClr val="dk1"/>
                </a:solidFill>
                <a:latin typeface="Google Sans"/>
                <a:ea typeface="Google Sans"/>
                <a:cs typeface="Google Sans"/>
                <a:sym typeface="Google Sans"/>
              </a:rPr>
              <a:t>However, existing healthcare systems</a:t>
            </a:r>
            <a:r>
              <a:rPr lang="en" sz="1100">
                <a:solidFill>
                  <a:schemeClr val="dk1"/>
                </a:solidFill>
                <a:latin typeface="Google Sans"/>
                <a:ea typeface="Google Sans"/>
                <a:cs typeface="Google Sans"/>
                <a:sym typeface="Google Sans"/>
              </a:rPr>
              <a:t> </a:t>
            </a:r>
            <a:r>
              <a:rPr b="1" lang="en" sz="1100">
                <a:solidFill>
                  <a:schemeClr val="dk1"/>
                </a:solidFill>
                <a:latin typeface="Google Sans"/>
                <a:ea typeface="Google Sans"/>
                <a:cs typeface="Google Sans"/>
                <a:sym typeface="Google Sans"/>
              </a:rPr>
              <a:t>lack technical expertise, require large high-quality datasets, and need IT infrastructure compatibility</a:t>
            </a:r>
            <a:r>
              <a:rPr lang="en" sz="1100">
                <a:solidFill>
                  <a:schemeClr val="dk1"/>
                </a:solidFill>
                <a:latin typeface="Google Sans"/>
                <a:ea typeface="Google Sans"/>
                <a:cs typeface="Google Sans"/>
                <a:sym typeface="Google Sans"/>
              </a:rPr>
              <a:t>.</a:t>
            </a:r>
            <a:endParaRPr sz="1100"/>
          </a:p>
        </p:txBody>
      </p:sp>
      <p:pic>
        <p:nvPicPr>
          <p:cNvPr id="106" name="Google Shape;106;p15"/>
          <p:cNvPicPr preferRelativeResize="0"/>
          <p:nvPr/>
        </p:nvPicPr>
        <p:blipFill>
          <a:blip r:embed="rId3">
            <a:alphaModFix/>
          </a:blip>
          <a:stretch>
            <a:fillRect/>
          </a:stretch>
        </p:blipFill>
        <p:spPr>
          <a:xfrm>
            <a:off x="5201625" y="789125"/>
            <a:ext cx="3678549" cy="2195325"/>
          </a:xfrm>
          <a:prstGeom prst="rect">
            <a:avLst/>
          </a:prstGeom>
          <a:noFill/>
          <a:ln>
            <a:noFill/>
          </a:ln>
        </p:spPr>
      </p:pic>
      <p:sp>
        <p:nvSpPr>
          <p:cNvPr id="107" name="Google Shape;107;p15"/>
          <p:cNvSpPr/>
          <p:nvPr/>
        </p:nvSpPr>
        <p:spPr>
          <a:xfrm>
            <a:off x="2551400" y="1564725"/>
            <a:ext cx="398100" cy="362700"/>
          </a:xfrm>
          <a:prstGeom prst="downArrow">
            <a:avLst>
              <a:gd fmla="val 50000" name="adj1"/>
              <a:gd fmla="val 50000" name="adj2"/>
            </a:avLst>
          </a:prstGeom>
          <a:solidFill>
            <a:srgbClr val="0765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5"/>
          <p:cNvSpPr txBox="1"/>
          <p:nvPr>
            <p:ph idx="4294967295" type="body"/>
          </p:nvPr>
        </p:nvSpPr>
        <p:spPr>
          <a:xfrm>
            <a:off x="1272725" y="3145525"/>
            <a:ext cx="7488600" cy="65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076535"/>
                </a:solidFill>
                <a:latin typeface="Google Sans"/>
                <a:ea typeface="Google Sans"/>
                <a:cs typeface="Google Sans"/>
                <a:sym typeface="Google Sans"/>
              </a:rPr>
              <a:t>Creating implementable medical VQA models that complement radiologists' expertise and deploying them on a </a:t>
            </a:r>
            <a:r>
              <a:rPr b="1" lang="en" sz="1200">
                <a:solidFill>
                  <a:srgbClr val="076535"/>
                </a:solidFill>
                <a:latin typeface="Google Sans"/>
                <a:ea typeface="Google Sans"/>
                <a:cs typeface="Google Sans"/>
                <a:sym typeface="Google Sans"/>
              </a:rPr>
              <a:t>user-friendly website</a:t>
            </a:r>
            <a:r>
              <a:rPr lang="en" sz="1200">
                <a:solidFill>
                  <a:srgbClr val="076535"/>
                </a:solidFill>
                <a:latin typeface="Google Sans"/>
                <a:ea typeface="Google Sans"/>
                <a:cs typeface="Google Sans"/>
                <a:sym typeface="Google Sans"/>
              </a:rPr>
              <a:t>.</a:t>
            </a:r>
            <a:endParaRPr sz="1200">
              <a:solidFill>
                <a:srgbClr val="076535"/>
              </a:solidFill>
              <a:latin typeface="Google Sans"/>
              <a:ea typeface="Google Sans"/>
              <a:cs typeface="Google Sans"/>
              <a:sym typeface="Google Sans"/>
            </a:endParaRPr>
          </a:p>
        </p:txBody>
      </p:sp>
      <p:sp>
        <p:nvSpPr>
          <p:cNvPr id="109" name="Google Shape;109;p15"/>
          <p:cNvSpPr/>
          <p:nvPr/>
        </p:nvSpPr>
        <p:spPr>
          <a:xfrm>
            <a:off x="386000" y="3104325"/>
            <a:ext cx="821100" cy="657900"/>
          </a:xfrm>
          <a:prstGeom prst="roundRect">
            <a:avLst>
              <a:gd fmla="val 9820" name="adj"/>
            </a:avLst>
          </a:prstGeom>
          <a:solidFill>
            <a:srgbClr val="FBFBFB"/>
          </a:solidFill>
          <a:ln cap="flat" cmpd="sng" w="9525">
            <a:solidFill>
              <a:srgbClr val="076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5"/>
          <p:cNvSpPr/>
          <p:nvPr/>
        </p:nvSpPr>
        <p:spPr>
          <a:xfrm>
            <a:off x="386000" y="3882100"/>
            <a:ext cx="8446200" cy="809100"/>
          </a:xfrm>
          <a:prstGeom prst="roundRect">
            <a:avLst>
              <a:gd fmla="val 9820" name="adj"/>
            </a:avLst>
          </a:prstGeom>
          <a:solidFill>
            <a:srgbClr val="DDFF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5"/>
          <p:cNvSpPr txBox="1"/>
          <p:nvPr>
            <p:ph idx="4294967295" type="body"/>
          </p:nvPr>
        </p:nvSpPr>
        <p:spPr>
          <a:xfrm>
            <a:off x="1272725" y="3923300"/>
            <a:ext cx="7488600" cy="7788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lang="en" sz="1220">
                <a:solidFill>
                  <a:srgbClr val="076535"/>
                </a:solidFill>
                <a:latin typeface="Google Sans"/>
                <a:ea typeface="Google Sans"/>
                <a:cs typeface="Google Sans"/>
                <a:sym typeface="Google Sans"/>
              </a:rPr>
              <a:t>This goal will make our project </a:t>
            </a:r>
            <a:r>
              <a:rPr b="1" lang="en" sz="1220">
                <a:solidFill>
                  <a:srgbClr val="076535"/>
                </a:solidFill>
                <a:latin typeface="Google Sans"/>
                <a:ea typeface="Google Sans"/>
                <a:cs typeface="Google Sans"/>
                <a:sym typeface="Google Sans"/>
              </a:rPr>
              <a:t>readily accessible and implementable</a:t>
            </a:r>
            <a:r>
              <a:rPr lang="en" sz="1220">
                <a:solidFill>
                  <a:srgbClr val="076535"/>
                </a:solidFill>
                <a:latin typeface="Google Sans"/>
                <a:ea typeface="Google Sans"/>
                <a:cs typeface="Google Sans"/>
                <a:sym typeface="Google Sans"/>
              </a:rPr>
              <a:t> within existing healthcare systems. This medical VQA model will help healthcare professionals' in interpreting medical images and </a:t>
            </a:r>
            <a:r>
              <a:rPr b="1" lang="en" sz="1220">
                <a:solidFill>
                  <a:srgbClr val="076535"/>
                </a:solidFill>
                <a:latin typeface="Google Sans"/>
                <a:ea typeface="Google Sans"/>
                <a:cs typeface="Google Sans"/>
                <a:sym typeface="Google Sans"/>
              </a:rPr>
              <a:t>reducing the likelihood of misdiagnosis</a:t>
            </a:r>
            <a:r>
              <a:rPr lang="en" sz="1220">
                <a:solidFill>
                  <a:srgbClr val="076535"/>
                </a:solidFill>
                <a:latin typeface="Google Sans"/>
                <a:ea typeface="Google Sans"/>
                <a:cs typeface="Google Sans"/>
                <a:sym typeface="Google Sans"/>
              </a:rPr>
              <a:t>.</a:t>
            </a:r>
            <a:endParaRPr sz="1220">
              <a:solidFill>
                <a:srgbClr val="076535"/>
              </a:solidFill>
              <a:latin typeface="Google Sans"/>
              <a:ea typeface="Google Sans"/>
              <a:cs typeface="Google Sans"/>
              <a:sym typeface="Google Sans"/>
            </a:endParaRPr>
          </a:p>
        </p:txBody>
      </p:sp>
      <p:sp>
        <p:nvSpPr>
          <p:cNvPr id="112" name="Google Shape;112;p15"/>
          <p:cNvSpPr/>
          <p:nvPr/>
        </p:nvSpPr>
        <p:spPr>
          <a:xfrm>
            <a:off x="386000" y="3882100"/>
            <a:ext cx="821100" cy="809100"/>
          </a:xfrm>
          <a:prstGeom prst="roundRect">
            <a:avLst>
              <a:gd fmla="val 9820" name="adj"/>
            </a:avLst>
          </a:prstGeom>
          <a:solidFill>
            <a:srgbClr val="FBFBFB"/>
          </a:solidFill>
          <a:ln cap="flat" cmpd="sng" w="9525">
            <a:solidFill>
              <a:srgbClr val="076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3" name="Google Shape;113;p15"/>
          <p:cNvPicPr preferRelativeResize="0"/>
          <p:nvPr/>
        </p:nvPicPr>
        <p:blipFill>
          <a:blip r:embed="rId4">
            <a:alphaModFix/>
          </a:blip>
          <a:stretch>
            <a:fillRect/>
          </a:stretch>
        </p:blipFill>
        <p:spPr>
          <a:xfrm>
            <a:off x="510200" y="3146914"/>
            <a:ext cx="572700" cy="572700"/>
          </a:xfrm>
          <a:prstGeom prst="rect">
            <a:avLst/>
          </a:prstGeom>
          <a:noFill/>
          <a:ln>
            <a:noFill/>
          </a:ln>
        </p:spPr>
      </p:pic>
      <p:pic>
        <p:nvPicPr>
          <p:cNvPr id="114" name="Google Shape;114;p15"/>
          <p:cNvPicPr preferRelativeResize="0"/>
          <p:nvPr/>
        </p:nvPicPr>
        <p:blipFill>
          <a:blip r:embed="rId5">
            <a:alphaModFix/>
          </a:blip>
          <a:stretch>
            <a:fillRect/>
          </a:stretch>
        </p:blipFill>
        <p:spPr>
          <a:xfrm>
            <a:off x="467450" y="3957550"/>
            <a:ext cx="658200" cy="658200"/>
          </a:xfrm>
          <a:prstGeom prst="rect">
            <a:avLst/>
          </a:prstGeom>
          <a:noFill/>
          <a:ln>
            <a:noFill/>
          </a:ln>
        </p:spPr>
      </p:pic>
      <p:sp>
        <p:nvSpPr>
          <p:cNvPr id="115" name="Google Shape;115;p15"/>
          <p:cNvSpPr/>
          <p:nvPr/>
        </p:nvSpPr>
        <p:spPr>
          <a:xfrm>
            <a:off x="2551400" y="2700575"/>
            <a:ext cx="398100" cy="396000"/>
          </a:xfrm>
          <a:prstGeom prst="downArrow">
            <a:avLst>
              <a:gd fmla="val 50000" name="adj1"/>
              <a:gd fmla="val 50000" name="adj2"/>
            </a:avLst>
          </a:prstGeom>
          <a:solidFill>
            <a:srgbClr val="0765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5"/>
          <p:cNvSpPr/>
          <p:nvPr/>
        </p:nvSpPr>
        <p:spPr>
          <a:xfrm>
            <a:off x="386000" y="1927575"/>
            <a:ext cx="4728900" cy="778800"/>
          </a:xfrm>
          <a:prstGeom prst="roundRect">
            <a:avLst>
              <a:gd fmla="val 9820" name="adj"/>
            </a:avLst>
          </a:prstGeom>
          <a:solidFill>
            <a:srgbClr val="0765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5"/>
          <p:cNvSpPr txBox="1"/>
          <p:nvPr>
            <p:ph idx="4294967295" type="body"/>
          </p:nvPr>
        </p:nvSpPr>
        <p:spPr>
          <a:xfrm>
            <a:off x="467600" y="1954123"/>
            <a:ext cx="4582200" cy="91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100">
                <a:solidFill>
                  <a:schemeClr val="lt1"/>
                </a:solidFill>
                <a:latin typeface="Google Sans"/>
                <a:ea typeface="Google Sans"/>
                <a:cs typeface="Google Sans"/>
                <a:sym typeface="Google Sans"/>
              </a:rPr>
              <a:t>From this problem a question arises, </a:t>
            </a:r>
            <a:r>
              <a:rPr b="1" lang="en" sz="1100">
                <a:solidFill>
                  <a:schemeClr val="lt1"/>
                </a:solidFill>
                <a:latin typeface="Google Sans"/>
                <a:ea typeface="Google Sans"/>
                <a:cs typeface="Google Sans"/>
                <a:sym typeface="Google Sans"/>
              </a:rPr>
              <a:t>how to develop advanced AI models (VQA) that help professional healthcare analyze medical imaging?</a:t>
            </a:r>
            <a:endParaRPr b="1" sz="1100">
              <a:solidFill>
                <a:schemeClr val="lt1"/>
              </a:solidFill>
              <a:latin typeface="Google Sans"/>
              <a:ea typeface="Google Sans"/>
              <a:cs typeface="Google Sans"/>
              <a:sym typeface="Google Sans"/>
            </a:endParaRPr>
          </a:p>
          <a:p>
            <a:pPr indent="0" lvl="0" marL="0" rtl="0" algn="just">
              <a:spcBef>
                <a:spcPts val="0"/>
              </a:spcBef>
              <a:spcAft>
                <a:spcPts val="0"/>
              </a:spcAft>
              <a:buClr>
                <a:schemeClr val="dk1"/>
              </a:buClr>
              <a:buSzPts val="1100"/>
              <a:buFont typeface="Arial"/>
              <a:buNone/>
            </a:pPr>
            <a:r>
              <a:t/>
            </a:r>
            <a:endParaRPr sz="1100">
              <a:solidFill>
                <a:schemeClr val="lt1"/>
              </a:solidFill>
              <a:latin typeface="Google Sans"/>
              <a:ea typeface="Google Sans"/>
              <a:cs typeface="Google Sans"/>
              <a:sym typeface="Google Sans"/>
            </a:endParaRPr>
          </a:p>
          <a:p>
            <a:pPr indent="0" lvl="0" marL="0" rtl="0" algn="just">
              <a:spcBef>
                <a:spcPts val="0"/>
              </a:spcBef>
              <a:spcAft>
                <a:spcPts val="0"/>
              </a:spcAft>
              <a:buNone/>
            </a:pPr>
            <a:r>
              <a:t/>
            </a:r>
            <a:endParaRPr sz="1100">
              <a:solidFill>
                <a:schemeClr val="lt1"/>
              </a:solidFill>
              <a:latin typeface="Google Sans"/>
              <a:ea typeface="Google Sans"/>
              <a:cs typeface="Google Sans"/>
              <a:sym typeface="Google Sans"/>
            </a:endParaRPr>
          </a:p>
        </p:txBody>
      </p:sp>
      <p:sp>
        <p:nvSpPr>
          <p:cNvPr id="118" name="Google Shape;118;p15"/>
          <p:cNvSpPr txBox="1"/>
          <p:nvPr>
            <p:ph idx="4294967295"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2</a:t>
            </a:r>
            <a:endParaRPr sz="988">
              <a:solidFill>
                <a:schemeClr val="lt1"/>
              </a:solidFill>
              <a:latin typeface="Google Sans"/>
              <a:ea typeface="Google Sans"/>
              <a:cs typeface="Google Sans"/>
              <a:sym typeface="Google Sans"/>
            </a:endParaRPr>
          </a:p>
        </p:txBody>
      </p:sp>
      <p:sp>
        <p:nvSpPr>
          <p:cNvPr id="119" name="Google Shape;119;p15"/>
          <p:cNvSpPr txBox="1"/>
          <p:nvPr>
            <p:ph idx="4294967295"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120" name="Google Shape;120;p15"/>
          <p:cNvSpPr txBox="1"/>
          <p:nvPr>
            <p:ph idx="4294967295"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Existing Solution:</a:t>
            </a:r>
            <a:br>
              <a:rPr b="1" lang="en">
                <a:latin typeface="Inter"/>
                <a:ea typeface="Inter"/>
                <a:cs typeface="Inter"/>
                <a:sym typeface="Inter"/>
              </a:rPr>
            </a:br>
            <a:r>
              <a:rPr b="1" lang="en">
                <a:latin typeface="Inter"/>
                <a:ea typeface="Inter"/>
                <a:cs typeface="Inter"/>
                <a:sym typeface="Inter"/>
              </a:rPr>
              <a:t>General VQA Architecture</a:t>
            </a:r>
            <a:endParaRPr b="1">
              <a:latin typeface="Inter"/>
              <a:ea typeface="Inter"/>
              <a:cs typeface="Inter"/>
              <a:sym typeface="Inter"/>
            </a:endParaRPr>
          </a:p>
        </p:txBody>
      </p:sp>
      <p:sp>
        <p:nvSpPr>
          <p:cNvPr id="126" name="Google Shape;126;p16"/>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6"/>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6"/>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6"/>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3</a:t>
            </a:r>
            <a:endParaRPr sz="988">
              <a:solidFill>
                <a:schemeClr val="lt1"/>
              </a:solidFill>
              <a:latin typeface="Google Sans"/>
              <a:ea typeface="Google Sans"/>
              <a:cs typeface="Google Sans"/>
              <a:sym typeface="Google Sans"/>
            </a:endParaRPr>
          </a:p>
        </p:txBody>
      </p:sp>
      <p:sp>
        <p:nvSpPr>
          <p:cNvPr id="130" name="Google Shape;130;p16"/>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131" name="Google Shape;131;p16"/>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pic>
        <p:nvPicPr>
          <p:cNvPr id="132" name="Google Shape;132;p16"/>
          <p:cNvPicPr preferRelativeResize="0"/>
          <p:nvPr/>
        </p:nvPicPr>
        <p:blipFill>
          <a:blip r:embed="rId3">
            <a:alphaModFix/>
          </a:blip>
          <a:stretch>
            <a:fillRect/>
          </a:stretch>
        </p:blipFill>
        <p:spPr>
          <a:xfrm>
            <a:off x="347925" y="789125"/>
            <a:ext cx="8448148" cy="3844563"/>
          </a:xfrm>
          <a:prstGeom prst="rect">
            <a:avLst/>
          </a:prstGeom>
          <a:noFill/>
          <a:ln>
            <a:noFill/>
          </a:ln>
        </p:spPr>
      </p:pic>
      <p:sp>
        <p:nvSpPr>
          <p:cNvPr id="133" name="Google Shape;133;p16"/>
          <p:cNvSpPr/>
          <p:nvPr/>
        </p:nvSpPr>
        <p:spPr>
          <a:xfrm>
            <a:off x="387975" y="3576100"/>
            <a:ext cx="5194500" cy="1033200"/>
          </a:xfrm>
          <a:prstGeom prst="roundRect">
            <a:avLst>
              <a:gd fmla="val 7509" name="adj"/>
            </a:avLst>
          </a:prstGeom>
          <a:solidFill>
            <a:srgbClr val="DDFFB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134" name="Google Shape;134;p16"/>
          <p:cNvSpPr txBox="1"/>
          <p:nvPr>
            <p:ph idx="1" type="body"/>
          </p:nvPr>
        </p:nvSpPr>
        <p:spPr>
          <a:xfrm>
            <a:off x="561825" y="3630850"/>
            <a:ext cx="4846800" cy="82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100">
                <a:solidFill>
                  <a:schemeClr val="dk1"/>
                </a:solidFill>
                <a:latin typeface="Google Sans"/>
                <a:ea typeface="Google Sans"/>
                <a:cs typeface="Google Sans"/>
                <a:sym typeface="Google Sans"/>
              </a:rPr>
              <a:t>We need to fine-tune our model to extract features from medical images and questions, combine these features, and generate the appropriate answers. To achieve this, we will select some of the pre-trained transformer-based models available on Hugging Face or Github.</a:t>
            </a:r>
            <a:endParaRPr sz="1100">
              <a:solidFill>
                <a:srgbClr val="076535"/>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7"/>
          <p:cNvPicPr preferRelativeResize="0"/>
          <p:nvPr/>
        </p:nvPicPr>
        <p:blipFill>
          <a:blip r:embed="rId3">
            <a:alphaModFix/>
          </a:blip>
          <a:stretch>
            <a:fillRect/>
          </a:stretch>
        </p:blipFill>
        <p:spPr>
          <a:xfrm>
            <a:off x="359900" y="789125"/>
            <a:ext cx="8507100" cy="3858927"/>
          </a:xfrm>
          <a:prstGeom prst="rect">
            <a:avLst/>
          </a:prstGeom>
          <a:noFill/>
          <a:ln>
            <a:noFill/>
          </a:ln>
        </p:spPr>
      </p:pic>
      <p:sp>
        <p:nvSpPr>
          <p:cNvPr id="140" name="Google Shape;140;p17"/>
          <p:cNvSpPr/>
          <p:nvPr/>
        </p:nvSpPr>
        <p:spPr>
          <a:xfrm>
            <a:off x="234225" y="2842338"/>
            <a:ext cx="1689000" cy="1050300"/>
          </a:xfrm>
          <a:prstGeom prst="roundRect">
            <a:avLst>
              <a:gd fmla="val 7509" name="adj"/>
            </a:avLst>
          </a:prstGeom>
          <a:solidFill>
            <a:srgbClr val="DDFFB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141" name="Google Shape;141;p1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Existing Solution</a:t>
            </a:r>
            <a:r>
              <a:rPr b="1" lang="en">
                <a:latin typeface="Inter"/>
                <a:ea typeface="Inter"/>
                <a:cs typeface="Inter"/>
                <a:sym typeface="Inter"/>
              </a:rPr>
              <a:t>: Approaches</a:t>
            </a:r>
            <a:endParaRPr b="1">
              <a:latin typeface="Inter"/>
              <a:ea typeface="Inter"/>
              <a:cs typeface="Inter"/>
              <a:sym typeface="Inter"/>
            </a:endParaRPr>
          </a:p>
        </p:txBody>
      </p:sp>
      <p:sp>
        <p:nvSpPr>
          <p:cNvPr id="142" name="Google Shape;142;p17"/>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7"/>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7"/>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7"/>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4</a:t>
            </a:r>
            <a:endParaRPr sz="988">
              <a:solidFill>
                <a:schemeClr val="lt1"/>
              </a:solidFill>
              <a:latin typeface="Google Sans"/>
              <a:ea typeface="Google Sans"/>
              <a:cs typeface="Google Sans"/>
              <a:sym typeface="Google Sans"/>
            </a:endParaRPr>
          </a:p>
        </p:txBody>
      </p:sp>
      <p:sp>
        <p:nvSpPr>
          <p:cNvPr id="146" name="Google Shape;146;p17"/>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147" name="Google Shape;147;p17"/>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
        <p:nvSpPr>
          <p:cNvPr id="148" name="Google Shape;148;p17"/>
          <p:cNvSpPr txBox="1"/>
          <p:nvPr>
            <p:ph idx="1" type="body"/>
          </p:nvPr>
        </p:nvSpPr>
        <p:spPr>
          <a:xfrm>
            <a:off x="278550" y="2842338"/>
            <a:ext cx="1644600" cy="8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76535"/>
                </a:solidFill>
                <a:latin typeface="Google Sans"/>
                <a:ea typeface="Google Sans"/>
                <a:cs typeface="Google Sans"/>
                <a:sym typeface="Google Sans"/>
              </a:rPr>
              <a:t>We chose </a:t>
            </a:r>
            <a:r>
              <a:rPr b="1" lang="en" sz="1000">
                <a:solidFill>
                  <a:srgbClr val="076535"/>
                </a:solidFill>
                <a:latin typeface="Google Sans"/>
                <a:ea typeface="Google Sans"/>
                <a:cs typeface="Google Sans"/>
                <a:sym typeface="Google Sans"/>
              </a:rPr>
              <a:t>approaches 2 and 5</a:t>
            </a:r>
            <a:r>
              <a:rPr lang="en" sz="1000">
                <a:solidFill>
                  <a:srgbClr val="076535"/>
                </a:solidFill>
                <a:latin typeface="Google Sans"/>
                <a:ea typeface="Google Sans"/>
                <a:cs typeface="Google Sans"/>
                <a:sym typeface="Google Sans"/>
              </a:rPr>
              <a:t> because of the possibility and availability of open-source datasets and pre-trained models.</a:t>
            </a:r>
            <a:endParaRPr sz="1000">
              <a:solidFill>
                <a:srgbClr val="076535"/>
              </a:solidFill>
            </a:endParaRPr>
          </a:p>
        </p:txBody>
      </p:sp>
      <p:sp>
        <p:nvSpPr>
          <p:cNvPr id="149" name="Google Shape;149;p17"/>
          <p:cNvSpPr/>
          <p:nvPr/>
        </p:nvSpPr>
        <p:spPr>
          <a:xfrm>
            <a:off x="2056819" y="2946988"/>
            <a:ext cx="2625600" cy="1690500"/>
          </a:xfrm>
          <a:prstGeom prst="rect">
            <a:avLst/>
          </a:prstGeom>
          <a:noFill/>
          <a:ln cap="flat" cmpd="sng" w="28575">
            <a:solidFill>
              <a:srgbClr val="076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17"/>
          <p:cNvSpPr/>
          <p:nvPr/>
        </p:nvSpPr>
        <p:spPr>
          <a:xfrm>
            <a:off x="6241388" y="3691507"/>
            <a:ext cx="2625600" cy="945900"/>
          </a:xfrm>
          <a:prstGeom prst="rect">
            <a:avLst/>
          </a:prstGeom>
          <a:noFill/>
          <a:ln cap="flat" cmpd="sng" w="28575">
            <a:solidFill>
              <a:srgbClr val="076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151" name="Google Shape;151;p17"/>
          <p:cNvSpPr txBox="1"/>
          <p:nvPr>
            <p:ph idx="1" type="body"/>
          </p:nvPr>
        </p:nvSpPr>
        <p:spPr>
          <a:xfrm>
            <a:off x="256425" y="3930263"/>
            <a:ext cx="1689000" cy="8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76535"/>
                </a:solidFill>
                <a:latin typeface="Google Sans"/>
                <a:ea typeface="Google Sans"/>
                <a:cs typeface="Google Sans"/>
                <a:sym typeface="Google Sans"/>
              </a:rPr>
              <a:t>This two approaches </a:t>
            </a:r>
            <a:endParaRPr sz="1000">
              <a:solidFill>
                <a:srgbClr val="076535"/>
              </a:solidFill>
              <a:latin typeface="Google Sans"/>
              <a:ea typeface="Google Sans"/>
              <a:cs typeface="Google Sans"/>
              <a:sym typeface="Google Sans"/>
            </a:endParaRPr>
          </a:p>
          <a:p>
            <a:pPr indent="0" lvl="0" marL="0" rtl="0" algn="l">
              <a:spcBef>
                <a:spcPts val="0"/>
              </a:spcBef>
              <a:spcAft>
                <a:spcPts val="0"/>
              </a:spcAft>
              <a:buNone/>
            </a:pPr>
            <a:r>
              <a:rPr lang="en" sz="1000">
                <a:solidFill>
                  <a:srgbClr val="076535"/>
                </a:solidFill>
                <a:latin typeface="Google Sans"/>
                <a:ea typeface="Google Sans"/>
                <a:cs typeface="Google Sans"/>
                <a:sym typeface="Google Sans"/>
              </a:rPr>
              <a:t>also doesn’t have a pre-trained model on medical VQA task</a:t>
            </a:r>
            <a:endParaRPr sz="1000">
              <a:solidFill>
                <a:srgbClr val="07653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18"/>
          <p:cNvPicPr preferRelativeResize="0"/>
          <p:nvPr/>
        </p:nvPicPr>
        <p:blipFill>
          <a:blip r:embed="rId3">
            <a:alphaModFix/>
          </a:blip>
          <a:stretch>
            <a:fillRect/>
          </a:stretch>
        </p:blipFill>
        <p:spPr>
          <a:xfrm>
            <a:off x="311700" y="2801800"/>
            <a:ext cx="8520602" cy="1905493"/>
          </a:xfrm>
          <a:prstGeom prst="rect">
            <a:avLst/>
          </a:prstGeom>
          <a:noFill/>
          <a:ln>
            <a:noFill/>
          </a:ln>
        </p:spPr>
      </p:pic>
      <p:sp>
        <p:nvSpPr>
          <p:cNvPr id="157" name="Google Shape;157;p1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Our Solution: </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General Workflow</a:t>
            </a:r>
            <a:endParaRPr b="1">
              <a:latin typeface="Inter"/>
              <a:ea typeface="Inter"/>
              <a:cs typeface="Inter"/>
              <a:sym typeface="Inter"/>
            </a:endParaRPr>
          </a:p>
        </p:txBody>
      </p:sp>
      <p:sp>
        <p:nvSpPr>
          <p:cNvPr id="158" name="Google Shape;158;p18"/>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18"/>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18"/>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18"/>
          <p:cNvSpPr txBox="1"/>
          <p:nvPr/>
        </p:nvSpPr>
        <p:spPr>
          <a:xfrm>
            <a:off x="375450" y="2819600"/>
            <a:ext cx="191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000000"/>
                </a:solidFill>
                <a:latin typeface="Google Sans"/>
                <a:ea typeface="Google Sans"/>
                <a:cs typeface="Google Sans"/>
                <a:sym typeface="Google Sans"/>
              </a:rPr>
              <a:t>Data Collecting</a:t>
            </a:r>
            <a:endParaRPr b="1" sz="1000">
              <a:solidFill>
                <a:srgbClr val="000000"/>
              </a:solidFill>
              <a:latin typeface="Google Sans"/>
              <a:ea typeface="Google Sans"/>
              <a:cs typeface="Google Sans"/>
              <a:sym typeface="Google Sans"/>
            </a:endParaRPr>
          </a:p>
        </p:txBody>
      </p:sp>
      <p:sp>
        <p:nvSpPr>
          <p:cNvPr id="162" name="Google Shape;162;p18"/>
          <p:cNvSpPr txBox="1"/>
          <p:nvPr/>
        </p:nvSpPr>
        <p:spPr>
          <a:xfrm>
            <a:off x="2532875" y="2819600"/>
            <a:ext cx="191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000000"/>
                </a:solidFill>
                <a:latin typeface="Google Sans"/>
                <a:ea typeface="Google Sans"/>
                <a:cs typeface="Google Sans"/>
                <a:sym typeface="Google Sans"/>
              </a:rPr>
              <a:t>Data Pre-processing</a:t>
            </a:r>
            <a:endParaRPr b="1" sz="1000">
              <a:solidFill>
                <a:srgbClr val="000000"/>
              </a:solidFill>
              <a:latin typeface="Google Sans"/>
              <a:ea typeface="Google Sans"/>
              <a:cs typeface="Google Sans"/>
              <a:sym typeface="Google Sans"/>
            </a:endParaRPr>
          </a:p>
        </p:txBody>
      </p:sp>
      <p:sp>
        <p:nvSpPr>
          <p:cNvPr id="163" name="Google Shape;163;p18"/>
          <p:cNvSpPr txBox="1"/>
          <p:nvPr/>
        </p:nvSpPr>
        <p:spPr>
          <a:xfrm>
            <a:off x="4690300" y="2819600"/>
            <a:ext cx="191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000000"/>
                </a:solidFill>
                <a:latin typeface="Google Sans"/>
                <a:ea typeface="Google Sans"/>
                <a:cs typeface="Google Sans"/>
                <a:sym typeface="Google Sans"/>
              </a:rPr>
              <a:t>ML Model Training</a:t>
            </a:r>
            <a:endParaRPr b="1" sz="1000">
              <a:solidFill>
                <a:srgbClr val="000000"/>
              </a:solidFill>
              <a:latin typeface="Google Sans"/>
              <a:ea typeface="Google Sans"/>
              <a:cs typeface="Google Sans"/>
              <a:sym typeface="Google Sans"/>
            </a:endParaRPr>
          </a:p>
        </p:txBody>
      </p:sp>
      <p:sp>
        <p:nvSpPr>
          <p:cNvPr id="164" name="Google Shape;164;p18"/>
          <p:cNvSpPr txBox="1"/>
          <p:nvPr/>
        </p:nvSpPr>
        <p:spPr>
          <a:xfrm>
            <a:off x="6847725" y="2819600"/>
            <a:ext cx="191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a:solidFill>
                  <a:srgbClr val="000000"/>
                </a:solidFill>
                <a:latin typeface="Google Sans"/>
                <a:ea typeface="Google Sans"/>
                <a:cs typeface="Google Sans"/>
                <a:sym typeface="Google Sans"/>
              </a:rPr>
              <a:t>Deployment</a:t>
            </a:r>
            <a:endParaRPr b="1" sz="1000">
              <a:solidFill>
                <a:srgbClr val="000000"/>
              </a:solidFill>
              <a:latin typeface="Google Sans"/>
              <a:ea typeface="Google Sans"/>
              <a:cs typeface="Google Sans"/>
              <a:sym typeface="Google Sans"/>
            </a:endParaRPr>
          </a:p>
        </p:txBody>
      </p:sp>
      <p:sp>
        <p:nvSpPr>
          <p:cNvPr id="165" name="Google Shape;165;p18"/>
          <p:cNvSpPr/>
          <p:nvPr/>
        </p:nvSpPr>
        <p:spPr>
          <a:xfrm>
            <a:off x="375500" y="3289700"/>
            <a:ext cx="1915200" cy="1289100"/>
          </a:xfrm>
          <a:prstGeom prst="roundRect">
            <a:avLst>
              <a:gd fmla="val 5537" name="adj"/>
            </a:avLst>
          </a:prstGeom>
          <a:noFill/>
          <a:ln cap="flat" cmpd="sng" w="9525">
            <a:solidFill>
              <a:srgbClr val="FBFBF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txBox="1"/>
          <p:nvPr/>
        </p:nvSpPr>
        <p:spPr>
          <a:xfrm>
            <a:off x="375450" y="3313488"/>
            <a:ext cx="1915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Open-source Radiology Dataset</a:t>
            </a:r>
            <a:endParaRPr sz="900">
              <a:solidFill>
                <a:srgbClr val="FFFFFF"/>
              </a:solidFill>
              <a:latin typeface="Google Sans"/>
              <a:ea typeface="Google Sans"/>
              <a:cs typeface="Google Sans"/>
              <a:sym typeface="Google Sans"/>
            </a:endParaRPr>
          </a:p>
        </p:txBody>
      </p:sp>
      <p:cxnSp>
        <p:nvCxnSpPr>
          <p:cNvPr id="167" name="Google Shape;167;p18"/>
          <p:cNvCxnSpPr/>
          <p:nvPr/>
        </p:nvCxnSpPr>
        <p:spPr>
          <a:xfrm>
            <a:off x="375500" y="3806738"/>
            <a:ext cx="1915200" cy="0"/>
          </a:xfrm>
          <a:prstGeom prst="straightConnector1">
            <a:avLst/>
          </a:prstGeom>
          <a:noFill/>
          <a:ln cap="flat" cmpd="sng" w="9525">
            <a:solidFill>
              <a:srgbClr val="FFFFFF"/>
            </a:solidFill>
            <a:prstDash val="dash"/>
            <a:round/>
            <a:headEnd len="med" w="med" type="none"/>
            <a:tailEnd len="med" w="med" type="none"/>
          </a:ln>
        </p:spPr>
      </p:cxnSp>
      <p:sp>
        <p:nvSpPr>
          <p:cNvPr id="168" name="Google Shape;168;p18"/>
          <p:cNvSpPr txBox="1"/>
          <p:nvPr/>
        </p:nvSpPr>
        <p:spPr>
          <a:xfrm>
            <a:off x="403200" y="3877238"/>
            <a:ext cx="1753800" cy="6003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rgbClr val="FFFFFF"/>
              </a:buClr>
              <a:buSzPts val="900"/>
              <a:buFont typeface="Google Sans"/>
              <a:buChar char="-"/>
            </a:pPr>
            <a:r>
              <a:rPr lang="en" sz="900">
                <a:solidFill>
                  <a:srgbClr val="FFFFFF"/>
                </a:solidFill>
                <a:latin typeface="Google Sans"/>
                <a:ea typeface="Google Sans"/>
                <a:cs typeface="Google Sans"/>
                <a:sym typeface="Google Sans"/>
              </a:rPr>
              <a:t>VQA-RAD </a:t>
            </a:r>
            <a:endParaRPr sz="900">
              <a:solidFill>
                <a:srgbClr val="FFFFFF"/>
              </a:solidFill>
              <a:latin typeface="Google Sans"/>
              <a:ea typeface="Google Sans"/>
              <a:cs typeface="Google Sans"/>
              <a:sym typeface="Google Sans"/>
            </a:endParaRPr>
          </a:p>
          <a:p>
            <a:pPr indent="-285750" lvl="0" marL="457200" rtl="0" algn="l">
              <a:spcBef>
                <a:spcPts val="0"/>
              </a:spcBef>
              <a:spcAft>
                <a:spcPts val="0"/>
              </a:spcAft>
              <a:buClr>
                <a:srgbClr val="FFFFFF"/>
              </a:buClr>
              <a:buSzPts val="900"/>
              <a:buFont typeface="Google Sans"/>
              <a:buChar char="-"/>
            </a:pPr>
            <a:r>
              <a:rPr lang="en" sz="900">
                <a:solidFill>
                  <a:srgbClr val="FFFFFF"/>
                </a:solidFill>
                <a:latin typeface="Google Sans"/>
                <a:ea typeface="Google Sans"/>
                <a:cs typeface="Google Sans"/>
                <a:sym typeface="Google Sans"/>
              </a:rPr>
              <a:t>SLAKE</a:t>
            </a:r>
            <a:endParaRPr sz="900">
              <a:solidFill>
                <a:srgbClr val="FFFFFF"/>
              </a:solidFill>
              <a:latin typeface="Google Sans"/>
              <a:ea typeface="Google Sans"/>
              <a:cs typeface="Google Sans"/>
              <a:sym typeface="Google Sans"/>
            </a:endParaRPr>
          </a:p>
          <a:p>
            <a:pPr indent="-285750" lvl="0" marL="457200" rtl="0" algn="l">
              <a:spcBef>
                <a:spcPts val="0"/>
              </a:spcBef>
              <a:spcAft>
                <a:spcPts val="0"/>
              </a:spcAft>
              <a:buClr>
                <a:srgbClr val="FFFFFF"/>
              </a:buClr>
              <a:buSzPts val="900"/>
              <a:buFont typeface="Google Sans"/>
              <a:buChar char="-"/>
            </a:pPr>
            <a:r>
              <a:rPr lang="en" sz="900">
                <a:solidFill>
                  <a:srgbClr val="FFFFFF"/>
                </a:solidFill>
                <a:latin typeface="Google Sans"/>
                <a:ea typeface="Google Sans"/>
                <a:cs typeface="Google Sans"/>
                <a:sym typeface="Google Sans"/>
              </a:rPr>
              <a:t>ROCO</a:t>
            </a:r>
            <a:endParaRPr/>
          </a:p>
        </p:txBody>
      </p:sp>
      <p:sp>
        <p:nvSpPr>
          <p:cNvPr id="169" name="Google Shape;169;p18"/>
          <p:cNvSpPr/>
          <p:nvPr/>
        </p:nvSpPr>
        <p:spPr>
          <a:xfrm>
            <a:off x="2532875" y="3289700"/>
            <a:ext cx="1915200" cy="323100"/>
          </a:xfrm>
          <a:prstGeom prst="roundRect">
            <a:avLst>
              <a:gd fmla="val 5537" name="adj"/>
            </a:avLst>
          </a:prstGeom>
          <a:noFill/>
          <a:ln cap="flat" cmpd="sng" w="9525">
            <a:solidFill>
              <a:srgbClr val="FBFBF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2649613" y="3288800"/>
            <a:ext cx="1681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Data Cleaning</a:t>
            </a:r>
            <a:endParaRPr sz="900">
              <a:solidFill>
                <a:srgbClr val="FFFFFF"/>
              </a:solidFill>
              <a:latin typeface="Google Sans"/>
              <a:ea typeface="Google Sans"/>
              <a:cs typeface="Google Sans"/>
              <a:sym typeface="Google Sans"/>
            </a:endParaRPr>
          </a:p>
        </p:txBody>
      </p:sp>
      <p:sp>
        <p:nvSpPr>
          <p:cNvPr id="171" name="Google Shape;171;p18"/>
          <p:cNvSpPr/>
          <p:nvPr/>
        </p:nvSpPr>
        <p:spPr>
          <a:xfrm>
            <a:off x="4690325" y="3289725"/>
            <a:ext cx="1915200" cy="600300"/>
          </a:xfrm>
          <a:prstGeom prst="roundRect">
            <a:avLst>
              <a:gd fmla="val 5537" name="adj"/>
            </a:avLst>
          </a:prstGeom>
          <a:noFill/>
          <a:ln cap="flat" cmpd="sng" w="9525">
            <a:solidFill>
              <a:srgbClr val="FBFBF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txBox="1"/>
          <p:nvPr/>
        </p:nvSpPr>
        <p:spPr>
          <a:xfrm>
            <a:off x="4690275" y="3237325"/>
            <a:ext cx="191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Approach 2</a:t>
            </a:r>
            <a:endParaRPr sz="900">
              <a:solidFill>
                <a:srgbClr val="FFFFFF"/>
              </a:solidFill>
              <a:latin typeface="Google Sans"/>
              <a:ea typeface="Google Sans"/>
              <a:cs typeface="Google Sans"/>
              <a:sym typeface="Google Sans"/>
            </a:endParaRPr>
          </a:p>
        </p:txBody>
      </p:sp>
      <p:cxnSp>
        <p:nvCxnSpPr>
          <p:cNvPr id="173" name="Google Shape;173;p18"/>
          <p:cNvCxnSpPr/>
          <p:nvPr/>
        </p:nvCxnSpPr>
        <p:spPr>
          <a:xfrm>
            <a:off x="4690325" y="3501975"/>
            <a:ext cx="1915200" cy="0"/>
          </a:xfrm>
          <a:prstGeom prst="straightConnector1">
            <a:avLst/>
          </a:prstGeom>
          <a:noFill/>
          <a:ln cap="flat" cmpd="sng" w="9525">
            <a:solidFill>
              <a:srgbClr val="FFFFFF"/>
            </a:solidFill>
            <a:prstDash val="dash"/>
            <a:round/>
            <a:headEnd len="med" w="med" type="none"/>
            <a:tailEnd len="med" w="med" type="none"/>
          </a:ln>
        </p:spPr>
      </p:cxnSp>
      <p:sp>
        <p:nvSpPr>
          <p:cNvPr id="174" name="Google Shape;174;p18"/>
          <p:cNvSpPr txBox="1"/>
          <p:nvPr/>
        </p:nvSpPr>
        <p:spPr>
          <a:xfrm>
            <a:off x="4694450" y="3482447"/>
            <a:ext cx="1915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FFFF"/>
                </a:solidFill>
                <a:latin typeface="Google Sans"/>
                <a:ea typeface="Google Sans"/>
                <a:cs typeface="Google Sans"/>
                <a:sym typeface="Google Sans"/>
              </a:rPr>
              <a:t>Build Medical VQA model from separate vision and language model</a:t>
            </a:r>
            <a:endParaRPr sz="1300"/>
          </a:p>
        </p:txBody>
      </p:sp>
      <p:sp>
        <p:nvSpPr>
          <p:cNvPr id="175" name="Google Shape;175;p18"/>
          <p:cNvSpPr/>
          <p:nvPr/>
        </p:nvSpPr>
        <p:spPr>
          <a:xfrm>
            <a:off x="311700" y="1306766"/>
            <a:ext cx="8520600" cy="692700"/>
          </a:xfrm>
          <a:prstGeom prst="roundRect">
            <a:avLst>
              <a:gd fmla="val 17050" name="adj"/>
            </a:avLst>
          </a:prstGeom>
          <a:solidFill>
            <a:srgbClr val="FFFFFF"/>
          </a:solidFill>
          <a:ln cap="flat" cmpd="sng" w="9525">
            <a:solidFill>
              <a:srgbClr val="07653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18"/>
          <p:cNvSpPr txBox="1"/>
          <p:nvPr/>
        </p:nvSpPr>
        <p:spPr>
          <a:xfrm>
            <a:off x="410250" y="1326050"/>
            <a:ext cx="8323500" cy="69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000000"/>
                </a:solidFill>
                <a:latin typeface="Google Sans"/>
                <a:ea typeface="Google Sans"/>
                <a:cs typeface="Google Sans"/>
                <a:sym typeface="Google Sans"/>
              </a:rPr>
              <a:t>We plan to develop a Medical VQA Model with an architecture similar to a general VQA model, with visual and text encoders for feature extraction. There are several flows in our workflow, namely data </a:t>
            </a:r>
            <a:r>
              <a:rPr lang="en" sz="1100">
                <a:latin typeface="Google Sans"/>
                <a:ea typeface="Google Sans"/>
                <a:cs typeface="Google Sans"/>
                <a:sym typeface="Google Sans"/>
              </a:rPr>
              <a:t>collecting</a:t>
            </a:r>
            <a:r>
              <a:rPr lang="en" sz="1100">
                <a:solidFill>
                  <a:srgbClr val="000000"/>
                </a:solidFill>
                <a:latin typeface="Google Sans"/>
                <a:ea typeface="Google Sans"/>
                <a:cs typeface="Google Sans"/>
                <a:sym typeface="Google Sans"/>
              </a:rPr>
              <a:t>, dataset pre-processing, ML model training, and deployment.</a:t>
            </a:r>
            <a:endParaRPr sz="1100">
              <a:solidFill>
                <a:srgbClr val="000000"/>
              </a:solidFill>
              <a:latin typeface="Google Sans"/>
              <a:ea typeface="Google Sans"/>
              <a:cs typeface="Google Sans"/>
              <a:sym typeface="Google Sans"/>
            </a:endParaRPr>
          </a:p>
        </p:txBody>
      </p:sp>
      <p:sp>
        <p:nvSpPr>
          <p:cNvPr id="177" name="Google Shape;177;p18"/>
          <p:cNvSpPr/>
          <p:nvPr/>
        </p:nvSpPr>
        <p:spPr>
          <a:xfrm>
            <a:off x="2532913" y="3698488"/>
            <a:ext cx="1915200" cy="323100"/>
          </a:xfrm>
          <a:prstGeom prst="roundRect">
            <a:avLst>
              <a:gd fmla="val 5537" name="adj"/>
            </a:avLst>
          </a:prstGeom>
          <a:noFill/>
          <a:ln cap="flat" cmpd="sng" w="9525">
            <a:solidFill>
              <a:srgbClr val="FBFBF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txBox="1"/>
          <p:nvPr/>
        </p:nvSpPr>
        <p:spPr>
          <a:xfrm>
            <a:off x="2575363" y="3697600"/>
            <a:ext cx="1830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Google Sans"/>
                <a:ea typeface="Google Sans"/>
                <a:cs typeface="Google Sans"/>
                <a:sym typeface="Google Sans"/>
              </a:rPr>
              <a:t>Data Formatting</a:t>
            </a:r>
            <a:endParaRPr b="1" sz="900">
              <a:solidFill>
                <a:srgbClr val="FFFFFF"/>
              </a:solidFill>
              <a:latin typeface="Google Sans"/>
              <a:ea typeface="Google Sans"/>
              <a:cs typeface="Google Sans"/>
              <a:sym typeface="Google Sans"/>
            </a:endParaRPr>
          </a:p>
        </p:txBody>
      </p:sp>
      <p:sp>
        <p:nvSpPr>
          <p:cNvPr id="179" name="Google Shape;179;p18"/>
          <p:cNvSpPr/>
          <p:nvPr/>
        </p:nvSpPr>
        <p:spPr>
          <a:xfrm>
            <a:off x="6847775" y="3289725"/>
            <a:ext cx="1915200" cy="600300"/>
          </a:xfrm>
          <a:prstGeom prst="roundRect">
            <a:avLst>
              <a:gd fmla="val 5537" name="adj"/>
            </a:avLst>
          </a:prstGeom>
          <a:noFill/>
          <a:ln cap="flat" cmpd="sng" w="9525">
            <a:solidFill>
              <a:srgbClr val="FBFBF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txBox="1"/>
          <p:nvPr/>
        </p:nvSpPr>
        <p:spPr>
          <a:xfrm>
            <a:off x="6847725" y="3237325"/>
            <a:ext cx="191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Cloud Server</a:t>
            </a:r>
            <a:endParaRPr sz="900">
              <a:solidFill>
                <a:srgbClr val="FFFFFF"/>
              </a:solidFill>
              <a:latin typeface="Google Sans"/>
              <a:ea typeface="Google Sans"/>
              <a:cs typeface="Google Sans"/>
              <a:sym typeface="Google Sans"/>
            </a:endParaRPr>
          </a:p>
        </p:txBody>
      </p:sp>
      <p:cxnSp>
        <p:nvCxnSpPr>
          <p:cNvPr id="181" name="Google Shape;181;p18"/>
          <p:cNvCxnSpPr/>
          <p:nvPr/>
        </p:nvCxnSpPr>
        <p:spPr>
          <a:xfrm>
            <a:off x="6847775" y="3501975"/>
            <a:ext cx="1915200" cy="0"/>
          </a:xfrm>
          <a:prstGeom prst="straightConnector1">
            <a:avLst/>
          </a:prstGeom>
          <a:noFill/>
          <a:ln cap="flat" cmpd="sng" w="9525">
            <a:solidFill>
              <a:srgbClr val="FFFFFF"/>
            </a:solidFill>
            <a:prstDash val="dash"/>
            <a:round/>
            <a:headEnd len="med" w="med" type="none"/>
            <a:tailEnd len="med" w="med" type="none"/>
          </a:ln>
        </p:spPr>
      </p:cxnSp>
      <p:sp>
        <p:nvSpPr>
          <p:cNvPr id="182" name="Google Shape;182;p18"/>
          <p:cNvSpPr txBox="1"/>
          <p:nvPr/>
        </p:nvSpPr>
        <p:spPr>
          <a:xfrm>
            <a:off x="6928400" y="3527525"/>
            <a:ext cx="1753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Google Sans"/>
                <a:ea typeface="Google Sans"/>
                <a:cs typeface="Google Sans"/>
                <a:sym typeface="Google Sans"/>
              </a:rPr>
              <a:t>Hugging Face Spaces</a:t>
            </a:r>
            <a:endParaRPr/>
          </a:p>
        </p:txBody>
      </p:sp>
      <p:sp>
        <p:nvSpPr>
          <p:cNvPr id="183" name="Google Shape;183;p18"/>
          <p:cNvSpPr/>
          <p:nvPr/>
        </p:nvSpPr>
        <p:spPr>
          <a:xfrm>
            <a:off x="6845825" y="3979450"/>
            <a:ext cx="1915200" cy="600300"/>
          </a:xfrm>
          <a:prstGeom prst="roundRect">
            <a:avLst>
              <a:gd fmla="val 5537" name="adj"/>
            </a:avLst>
          </a:prstGeom>
          <a:noFill/>
          <a:ln cap="flat" cmpd="sng" w="9525">
            <a:solidFill>
              <a:srgbClr val="FBFBF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txBox="1"/>
          <p:nvPr/>
        </p:nvSpPr>
        <p:spPr>
          <a:xfrm>
            <a:off x="6845775" y="3927050"/>
            <a:ext cx="191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GUI Framework (Web)</a:t>
            </a:r>
            <a:endParaRPr sz="900">
              <a:solidFill>
                <a:srgbClr val="FFFFFF"/>
              </a:solidFill>
              <a:latin typeface="Google Sans"/>
              <a:ea typeface="Google Sans"/>
              <a:cs typeface="Google Sans"/>
              <a:sym typeface="Google Sans"/>
            </a:endParaRPr>
          </a:p>
        </p:txBody>
      </p:sp>
      <p:cxnSp>
        <p:nvCxnSpPr>
          <p:cNvPr id="185" name="Google Shape;185;p18"/>
          <p:cNvCxnSpPr/>
          <p:nvPr/>
        </p:nvCxnSpPr>
        <p:spPr>
          <a:xfrm>
            <a:off x="6845825" y="4191700"/>
            <a:ext cx="1915200" cy="0"/>
          </a:xfrm>
          <a:prstGeom prst="straightConnector1">
            <a:avLst/>
          </a:prstGeom>
          <a:noFill/>
          <a:ln cap="flat" cmpd="sng" w="9525">
            <a:solidFill>
              <a:srgbClr val="FFFFFF"/>
            </a:solidFill>
            <a:prstDash val="dash"/>
            <a:round/>
            <a:headEnd len="med" w="med" type="none"/>
            <a:tailEnd len="med" w="med" type="none"/>
          </a:ln>
        </p:spPr>
      </p:cxnSp>
      <p:sp>
        <p:nvSpPr>
          <p:cNvPr id="186" name="Google Shape;186;p18"/>
          <p:cNvSpPr txBox="1"/>
          <p:nvPr/>
        </p:nvSpPr>
        <p:spPr>
          <a:xfrm>
            <a:off x="6926450" y="4226138"/>
            <a:ext cx="1753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Google Sans"/>
                <a:ea typeface="Google Sans"/>
                <a:cs typeface="Google Sans"/>
                <a:sym typeface="Google Sans"/>
              </a:rPr>
              <a:t>Gradio</a:t>
            </a:r>
            <a:endParaRPr/>
          </a:p>
        </p:txBody>
      </p:sp>
      <p:sp>
        <p:nvSpPr>
          <p:cNvPr id="187" name="Google Shape;187;p18"/>
          <p:cNvSpPr/>
          <p:nvPr/>
        </p:nvSpPr>
        <p:spPr>
          <a:xfrm>
            <a:off x="2532900" y="4089186"/>
            <a:ext cx="1915200" cy="489600"/>
          </a:xfrm>
          <a:prstGeom prst="roundRect">
            <a:avLst>
              <a:gd fmla="val 5537" name="adj"/>
            </a:avLst>
          </a:prstGeom>
          <a:noFill/>
          <a:ln cap="flat" cmpd="sng" w="9525">
            <a:solidFill>
              <a:srgbClr val="FBFBF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txBox="1"/>
          <p:nvPr/>
        </p:nvSpPr>
        <p:spPr>
          <a:xfrm>
            <a:off x="2575350" y="4088225"/>
            <a:ext cx="183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Google Sans"/>
                <a:ea typeface="Google Sans"/>
                <a:cs typeface="Google Sans"/>
                <a:sym typeface="Google Sans"/>
              </a:rPr>
              <a:t>Dataset Uploading to</a:t>
            </a:r>
            <a:endParaRPr b="1" sz="900">
              <a:solidFill>
                <a:schemeClr val="lt1"/>
              </a:solidFill>
              <a:latin typeface="Google Sans"/>
              <a:ea typeface="Google Sans"/>
              <a:cs typeface="Google Sans"/>
              <a:sym typeface="Google Sans"/>
            </a:endParaRPr>
          </a:p>
          <a:p>
            <a:pPr indent="0" lvl="0" marL="0" rtl="0" algn="ctr">
              <a:spcBef>
                <a:spcPts val="0"/>
              </a:spcBef>
              <a:spcAft>
                <a:spcPts val="0"/>
              </a:spcAft>
              <a:buNone/>
            </a:pPr>
            <a:r>
              <a:rPr b="1" lang="en" sz="900">
                <a:solidFill>
                  <a:schemeClr val="lt1"/>
                </a:solidFill>
                <a:latin typeface="Google Sans"/>
                <a:ea typeface="Google Sans"/>
                <a:cs typeface="Google Sans"/>
                <a:sym typeface="Google Sans"/>
              </a:rPr>
              <a:t>Hugging Face</a:t>
            </a:r>
            <a:endParaRPr b="1" sz="900">
              <a:solidFill>
                <a:srgbClr val="FFFFFF"/>
              </a:solidFill>
              <a:latin typeface="Google Sans"/>
              <a:ea typeface="Google Sans"/>
              <a:cs typeface="Google Sans"/>
              <a:sym typeface="Google Sans"/>
            </a:endParaRPr>
          </a:p>
        </p:txBody>
      </p:sp>
      <p:sp>
        <p:nvSpPr>
          <p:cNvPr id="189" name="Google Shape;189;p18"/>
          <p:cNvSpPr/>
          <p:nvPr/>
        </p:nvSpPr>
        <p:spPr>
          <a:xfrm>
            <a:off x="4690400" y="3979438"/>
            <a:ext cx="1915200" cy="600300"/>
          </a:xfrm>
          <a:prstGeom prst="roundRect">
            <a:avLst>
              <a:gd fmla="val 5537" name="adj"/>
            </a:avLst>
          </a:prstGeom>
          <a:noFill/>
          <a:ln cap="flat" cmpd="sng" w="9525">
            <a:solidFill>
              <a:srgbClr val="FBFBF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txBox="1"/>
          <p:nvPr/>
        </p:nvSpPr>
        <p:spPr>
          <a:xfrm>
            <a:off x="4690350" y="3927038"/>
            <a:ext cx="191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Approach 5</a:t>
            </a:r>
            <a:endParaRPr sz="900">
              <a:solidFill>
                <a:srgbClr val="FFFFFF"/>
              </a:solidFill>
              <a:latin typeface="Google Sans"/>
              <a:ea typeface="Google Sans"/>
              <a:cs typeface="Google Sans"/>
              <a:sym typeface="Google Sans"/>
            </a:endParaRPr>
          </a:p>
        </p:txBody>
      </p:sp>
      <p:cxnSp>
        <p:nvCxnSpPr>
          <p:cNvPr id="191" name="Google Shape;191;p18"/>
          <p:cNvCxnSpPr/>
          <p:nvPr/>
        </p:nvCxnSpPr>
        <p:spPr>
          <a:xfrm>
            <a:off x="4690400" y="4191688"/>
            <a:ext cx="1915200" cy="0"/>
          </a:xfrm>
          <a:prstGeom prst="straightConnector1">
            <a:avLst/>
          </a:prstGeom>
          <a:noFill/>
          <a:ln cap="flat" cmpd="sng" w="9525">
            <a:solidFill>
              <a:srgbClr val="FFFFFF"/>
            </a:solidFill>
            <a:prstDash val="dash"/>
            <a:round/>
            <a:headEnd len="med" w="med" type="none"/>
            <a:tailEnd len="med" w="med" type="none"/>
          </a:ln>
        </p:spPr>
      </p:cxnSp>
      <p:sp>
        <p:nvSpPr>
          <p:cNvPr id="192" name="Google Shape;192;p18"/>
          <p:cNvSpPr txBox="1"/>
          <p:nvPr/>
        </p:nvSpPr>
        <p:spPr>
          <a:xfrm>
            <a:off x="4694525" y="4172160"/>
            <a:ext cx="1915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FFFF"/>
                </a:solidFill>
                <a:latin typeface="Google Sans"/>
                <a:ea typeface="Google Sans"/>
                <a:cs typeface="Google Sans"/>
                <a:sym typeface="Google Sans"/>
              </a:rPr>
              <a:t>Fine-tune Large Multimodal / VQA pre-trained model</a:t>
            </a:r>
            <a:endParaRPr sz="1300"/>
          </a:p>
        </p:txBody>
      </p:sp>
      <p:sp>
        <p:nvSpPr>
          <p:cNvPr id="193" name="Google Shape;193;p18"/>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5</a:t>
            </a:r>
            <a:endParaRPr sz="988">
              <a:solidFill>
                <a:schemeClr val="lt1"/>
              </a:solidFill>
              <a:latin typeface="Google Sans"/>
              <a:ea typeface="Google Sans"/>
              <a:cs typeface="Google Sans"/>
              <a:sym typeface="Google Sans"/>
            </a:endParaRPr>
          </a:p>
        </p:txBody>
      </p:sp>
      <p:sp>
        <p:nvSpPr>
          <p:cNvPr id="194" name="Google Shape;194;p18"/>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195" name="Google Shape;195;p18"/>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pic>
        <p:nvPicPr>
          <p:cNvPr id="196" name="Google Shape;196;p18"/>
          <p:cNvPicPr preferRelativeResize="0"/>
          <p:nvPr/>
        </p:nvPicPr>
        <p:blipFill>
          <a:blip r:embed="rId4">
            <a:alphaModFix/>
          </a:blip>
          <a:stretch>
            <a:fillRect/>
          </a:stretch>
        </p:blipFill>
        <p:spPr>
          <a:xfrm>
            <a:off x="1019773" y="2117163"/>
            <a:ext cx="7104451" cy="586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Our Solution:</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Data Collecting and Pre-processing</a:t>
            </a:r>
            <a:endParaRPr b="1">
              <a:latin typeface="Inter"/>
              <a:ea typeface="Inter"/>
              <a:cs typeface="Inter"/>
              <a:sym typeface="Inter"/>
            </a:endParaRPr>
          </a:p>
        </p:txBody>
      </p:sp>
      <p:sp>
        <p:nvSpPr>
          <p:cNvPr id="202" name="Google Shape;202;p19"/>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19"/>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19"/>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19"/>
          <p:cNvSpPr txBox="1"/>
          <p:nvPr>
            <p:ph type="title"/>
          </p:nvPr>
        </p:nvSpPr>
        <p:spPr>
          <a:xfrm>
            <a:off x="7423200" y="44411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5</a:t>
            </a:r>
            <a:endParaRPr sz="988">
              <a:solidFill>
                <a:schemeClr val="lt1"/>
              </a:solidFill>
              <a:latin typeface="Google Sans"/>
              <a:ea typeface="Google Sans"/>
              <a:cs typeface="Google Sans"/>
              <a:sym typeface="Google Sans"/>
            </a:endParaRPr>
          </a:p>
        </p:txBody>
      </p:sp>
      <p:sp>
        <p:nvSpPr>
          <p:cNvPr id="206" name="Google Shape;206;p19"/>
          <p:cNvSpPr txBox="1"/>
          <p:nvPr>
            <p:ph type="title"/>
          </p:nvPr>
        </p:nvSpPr>
        <p:spPr>
          <a:xfrm>
            <a:off x="76200" y="44411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207" name="Google Shape;207;p19"/>
          <p:cNvSpPr txBox="1"/>
          <p:nvPr>
            <p:ph type="title"/>
          </p:nvPr>
        </p:nvSpPr>
        <p:spPr>
          <a:xfrm>
            <a:off x="3749700" y="44411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graphicFrame>
        <p:nvGraphicFramePr>
          <p:cNvPr id="208" name="Google Shape;208;p19"/>
          <p:cNvGraphicFramePr/>
          <p:nvPr/>
        </p:nvGraphicFramePr>
        <p:xfrm>
          <a:off x="427750" y="1234025"/>
          <a:ext cx="3000000" cy="3000000"/>
        </p:xfrm>
        <a:graphic>
          <a:graphicData uri="http://schemas.openxmlformats.org/drawingml/2006/table">
            <a:tbl>
              <a:tblPr>
                <a:noFill/>
                <a:tableStyleId>{F26326BA-3DDD-4B85-9970-7BCA1426D506}</a:tableStyleId>
              </a:tblPr>
              <a:tblGrid>
                <a:gridCol w="2087150"/>
                <a:gridCol w="1767800"/>
                <a:gridCol w="1391050"/>
                <a:gridCol w="1391050"/>
                <a:gridCol w="1719125"/>
              </a:tblGrid>
              <a:tr h="381000">
                <a:tc rowSpan="2">
                  <a:txBody>
                    <a:bodyPr/>
                    <a:lstStyle/>
                    <a:p>
                      <a:pPr indent="0" lvl="0" marL="0" rtl="0" algn="ctr">
                        <a:spcBef>
                          <a:spcPts val="0"/>
                        </a:spcBef>
                        <a:spcAft>
                          <a:spcPts val="0"/>
                        </a:spcAft>
                        <a:buNone/>
                      </a:pPr>
                      <a:r>
                        <a:rPr b="1" lang="en" sz="1200">
                          <a:solidFill>
                            <a:srgbClr val="FBFBFB"/>
                          </a:solidFill>
                          <a:latin typeface="Google Sans"/>
                          <a:ea typeface="Google Sans"/>
                          <a:cs typeface="Google Sans"/>
                          <a:sym typeface="Google Sans"/>
                        </a:rPr>
                        <a:t>Dataset</a:t>
                      </a:r>
                      <a:endParaRPr b="1" sz="1200">
                        <a:solidFill>
                          <a:srgbClr val="FBFBFB"/>
                        </a:solidFill>
                        <a:latin typeface="Google Sans"/>
                        <a:ea typeface="Google Sans"/>
                        <a:cs typeface="Google Sans"/>
                        <a:sym typeface="Google Sans"/>
                      </a:endParaRPr>
                    </a:p>
                  </a:txBody>
                  <a:tcPr marT="91425" marB="91425" marR="91425" marL="91425" anchor="ctr">
                    <a:lnB cap="flat" cmpd="sng" w="9525">
                      <a:solidFill>
                        <a:srgbClr val="9E9E9E"/>
                      </a:solidFill>
                      <a:prstDash val="solid"/>
                      <a:round/>
                      <a:headEnd len="sm" w="sm" type="none"/>
                      <a:tailEnd len="sm" w="sm" type="none"/>
                    </a:lnB>
                    <a:solidFill>
                      <a:srgbClr val="076535"/>
                    </a:solidFill>
                  </a:tcPr>
                </a:tc>
                <a:tc rowSpan="2">
                  <a:txBody>
                    <a:bodyPr/>
                    <a:lstStyle/>
                    <a:p>
                      <a:pPr indent="0" lvl="0" marL="0" rtl="0" algn="ctr">
                        <a:spcBef>
                          <a:spcPts val="0"/>
                        </a:spcBef>
                        <a:spcAft>
                          <a:spcPts val="0"/>
                        </a:spcAft>
                        <a:buNone/>
                      </a:pPr>
                      <a:r>
                        <a:rPr b="1" lang="en" sz="1200">
                          <a:solidFill>
                            <a:srgbClr val="FBFBFB"/>
                          </a:solidFill>
                          <a:latin typeface="Google Sans"/>
                          <a:ea typeface="Google Sans"/>
                          <a:cs typeface="Google Sans"/>
                          <a:sym typeface="Google Sans"/>
                        </a:rPr>
                        <a:t>Modality</a:t>
                      </a:r>
                      <a:endParaRPr b="1" sz="1200">
                        <a:solidFill>
                          <a:srgbClr val="FBFBFB"/>
                        </a:solidFill>
                        <a:latin typeface="Google Sans"/>
                        <a:ea typeface="Google Sans"/>
                        <a:cs typeface="Google Sans"/>
                        <a:sym typeface="Google Sans"/>
                      </a:endParaRPr>
                    </a:p>
                  </a:txBody>
                  <a:tcPr marT="91425" marB="91425" marR="91425" marL="91425" anchor="ctr">
                    <a:lnB cap="flat" cmpd="sng" w="9525">
                      <a:solidFill>
                        <a:srgbClr val="9E9E9E"/>
                      </a:solidFill>
                      <a:prstDash val="solid"/>
                      <a:round/>
                      <a:headEnd len="sm" w="sm" type="none"/>
                      <a:tailEnd len="sm" w="sm" type="none"/>
                    </a:lnB>
                    <a:solidFill>
                      <a:srgbClr val="076535"/>
                    </a:solidFill>
                  </a:tcPr>
                </a:tc>
                <a:tc gridSpan="2">
                  <a:txBody>
                    <a:bodyPr/>
                    <a:lstStyle/>
                    <a:p>
                      <a:pPr indent="0" lvl="0" marL="0" rtl="0" algn="ctr">
                        <a:spcBef>
                          <a:spcPts val="0"/>
                        </a:spcBef>
                        <a:spcAft>
                          <a:spcPts val="0"/>
                        </a:spcAft>
                        <a:buNone/>
                      </a:pPr>
                      <a:r>
                        <a:rPr b="1" lang="en" sz="1200">
                          <a:solidFill>
                            <a:srgbClr val="FBFBFB"/>
                          </a:solidFill>
                          <a:latin typeface="Google Sans"/>
                          <a:ea typeface="Google Sans"/>
                          <a:cs typeface="Google Sans"/>
                          <a:sym typeface="Google Sans"/>
                        </a:rPr>
                        <a:t>Quantity </a:t>
                      </a:r>
                      <a:endParaRPr b="1" sz="1200">
                        <a:solidFill>
                          <a:srgbClr val="FBFBFB"/>
                        </a:solidFill>
                        <a:latin typeface="Google Sans"/>
                        <a:ea typeface="Google Sans"/>
                        <a:cs typeface="Google Sans"/>
                        <a:sym typeface="Google Sans"/>
                      </a:endParaRPr>
                    </a:p>
                  </a:txBody>
                  <a:tcPr marT="91425" marB="91425" marR="91425" marL="91425" anchor="ctr">
                    <a:solidFill>
                      <a:srgbClr val="076535"/>
                    </a:solidFill>
                  </a:tcPr>
                </a:tc>
                <a:tc hMerge="1"/>
                <a:tc rowSpan="2">
                  <a:txBody>
                    <a:bodyPr/>
                    <a:lstStyle/>
                    <a:p>
                      <a:pPr indent="0" lvl="0" marL="0" rtl="0" algn="ctr">
                        <a:spcBef>
                          <a:spcPts val="0"/>
                        </a:spcBef>
                        <a:spcAft>
                          <a:spcPts val="0"/>
                        </a:spcAft>
                        <a:buNone/>
                      </a:pPr>
                      <a:r>
                        <a:rPr b="1" lang="en" sz="1200">
                          <a:solidFill>
                            <a:srgbClr val="FBFBFB"/>
                          </a:solidFill>
                          <a:latin typeface="Google Sans"/>
                          <a:ea typeface="Google Sans"/>
                          <a:cs typeface="Google Sans"/>
                          <a:sym typeface="Google Sans"/>
                        </a:rPr>
                        <a:t>Example Dataset</a:t>
                      </a:r>
                      <a:endParaRPr b="1" sz="1200">
                        <a:solidFill>
                          <a:srgbClr val="FBFBFB"/>
                        </a:solidFill>
                        <a:latin typeface="Google Sans"/>
                        <a:ea typeface="Google Sans"/>
                        <a:cs typeface="Google Sans"/>
                        <a:sym typeface="Google Sans"/>
                      </a:endParaRPr>
                    </a:p>
                  </a:txBody>
                  <a:tcPr marT="91425" marB="91425" marR="91425" marL="91425" anchor="ctr">
                    <a:lnB cap="flat" cmpd="sng" w="9525">
                      <a:solidFill>
                        <a:srgbClr val="9E9E9E"/>
                      </a:solidFill>
                      <a:prstDash val="solid"/>
                      <a:round/>
                      <a:headEnd len="sm" w="sm" type="none"/>
                      <a:tailEnd len="sm" w="sm" type="none"/>
                    </a:lnB>
                    <a:solidFill>
                      <a:srgbClr val="076535"/>
                    </a:solidFill>
                  </a:tcPr>
                </a:tc>
              </a:tr>
              <a:tr h="171075">
                <a:tc vMerge="1"/>
                <a:tc vMerge="1"/>
                <a:tc>
                  <a:txBody>
                    <a:bodyPr/>
                    <a:lstStyle/>
                    <a:p>
                      <a:pPr indent="0" lvl="0" marL="0" rtl="0" algn="ctr">
                        <a:spcBef>
                          <a:spcPts val="0"/>
                        </a:spcBef>
                        <a:spcAft>
                          <a:spcPts val="0"/>
                        </a:spcAft>
                        <a:buNone/>
                      </a:pPr>
                      <a:r>
                        <a:rPr lang="en" sz="1100">
                          <a:solidFill>
                            <a:schemeClr val="lt1"/>
                          </a:solidFill>
                          <a:latin typeface="Google Sans"/>
                          <a:ea typeface="Google Sans"/>
                          <a:cs typeface="Google Sans"/>
                          <a:sym typeface="Google Sans"/>
                        </a:rPr>
                        <a:t>Images</a:t>
                      </a:r>
                      <a:endParaRPr sz="1100">
                        <a:solidFill>
                          <a:schemeClr val="lt1"/>
                        </a:solidFill>
                        <a:latin typeface="Google Sans"/>
                        <a:ea typeface="Google Sans"/>
                        <a:cs typeface="Google Sans"/>
                        <a:sym typeface="Google Sans"/>
                      </a:endParaRPr>
                    </a:p>
                  </a:txBody>
                  <a:tcPr marT="91425" marB="91425" marR="91425" marL="91425" anchor="ctr">
                    <a:lnB cap="flat" cmpd="sng" w="9525">
                      <a:solidFill>
                        <a:srgbClr val="9E9E9E"/>
                      </a:solidFill>
                      <a:prstDash val="solid"/>
                      <a:round/>
                      <a:headEnd len="sm" w="sm" type="none"/>
                      <a:tailEnd len="sm" w="sm" type="none"/>
                    </a:lnB>
                    <a:solidFill>
                      <a:srgbClr val="076535"/>
                    </a:solidFill>
                  </a:tcPr>
                </a:tc>
                <a:tc>
                  <a:txBody>
                    <a:bodyPr/>
                    <a:lstStyle/>
                    <a:p>
                      <a:pPr indent="0" lvl="0" marL="0" rtl="0" algn="ctr">
                        <a:spcBef>
                          <a:spcPts val="0"/>
                        </a:spcBef>
                        <a:spcAft>
                          <a:spcPts val="0"/>
                        </a:spcAft>
                        <a:buNone/>
                      </a:pPr>
                      <a:r>
                        <a:rPr lang="en" sz="1100">
                          <a:solidFill>
                            <a:schemeClr val="lt1"/>
                          </a:solidFill>
                          <a:latin typeface="Google Sans"/>
                          <a:ea typeface="Google Sans"/>
                          <a:cs typeface="Google Sans"/>
                          <a:sym typeface="Google Sans"/>
                        </a:rPr>
                        <a:t>QA Pair</a:t>
                      </a:r>
                      <a:endParaRPr sz="1100">
                        <a:solidFill>
                          <a:schemeClr val="lt1"/>
                        </a:solidFill>
                        <a:latin typeface="Google Sans"/>
                        <a:ea typeface="Google Sans"/>
                        <a:cs typeface="Google Sans"/>
                        <a:sym typeface="Google Sans"/>
                      </a:endParaRPr>
                    </a:p>
                  </a:txBody>
                  <a:tcPr marT="91425" marB="91425" marR="91425" marL="91425" anchor="ctr">
                    <a:lnB cap="flat" cmpd="sng" w="9525">
                      <a:solidFill>
                        <a:srgbClr val="9E9E9E"/>
                      </a:solidFill>
                      <a:prstDash val="solid"/>
                      <a:round/>
                      <a:headEnd len="sm" w="sm" type="none"/>
                      <a:tailEnd len="sm" w="sm" type="none"/>
                    </a:lnB>
                    <a:solidFill>
                      <a:srgbClr val="076535"/>
                    </a:solidFill>
                  </a:tcPr>
                </a:tc>
                <a:tc vMerge="1"/>
              </a:tr>
              <a:tr h="1068450">
                <a:tc>
                  <a:txBody>
                    <a:bodyPr/>
                    <a:lstStyle/>
                    <a:p>
                      <a:pPr indent="0" lvl="0" marL="0" rtl="0" algn="ctr">
                        <a:spcBef>
                          <a:spcPts val="0"/>
                        </a:spcBef>
                        <a:spcAft>
                          <a:spcPts val="0"/>
                        </a:spcAft>
                        <a:buNone/>
                      </a:pPr>
                      <a:r>
                        <a:rPr lang="en" sz="1100" u="sng">
                          <a:solidFill>
                            <a:schemeClr val="hlink"/>
                          </a:solidFill>
                          <a:latin typeface="Google Sans"/>
                          <a:ea typeface="Google Sans"/>
                          <a:cs typeface="Google Sans"/>
                          <a:sym typeface="Google Sans"/>
                          <a:hlinkClick r:id="rId3"/>
                        </a:rPr>
                        <a:t>VQA-RAD</a:t>
                      </a:r>
                      <a:endParaRPr sz="11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Radiology</a:t>
                      </a:r>
                      <a:endParaRPr sz="11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300</a:t>
                      </a:r>
                      <a:endParaRPr sz="11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3,500</a:t>
                      </a:r>
                      <a:endParaRPr sz="11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8350">
                <a:tc>
                  <a:txBody>
                    <a:bodyPr/>
                    <a:lstStyle/>
                    <a:p>
                      <a:pPr indent="0" lvl="0" marL="0" rtl="0" algn="ctr">
                        <a:spcBef>
                          <a:spcPts val="0"/>
                        </a:spcBef>
                        <a:spcAft>
                          <a:spcPts val="0"/>
                        </a:spcAft>
                        <a:buNone/>
                      </a:pPr>
                      <a:r>
                        <a:rPr lang="en" sz="1100" u="sng">
                          <a:solidFill>
                            <a:schemeClr val="hlink"/>
                          </a:solidFill>
                          <a:latin typeface="Google Sans"/>
                          <a:ea typeface="Google Sans"/>
                          <a:cs typeface="Google Sans"/>
                          <a:sym typeface="Google Sans"/>
                          <a:hlinkClick r:id="rId4"/>
                        </a:rPr>
                        <a:t>SLAKE</a:t>
                      </a:r>
                      <a:endParaRPr sz="1100">
                        <a:latin typeface="Google Sans"/>
                        <a:ea typeface="Google Sans"/>
                        <a:cs typeface="Google Sans"/>
                        <a:sym typeface="Google Sans"/>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Radiology</a:t>
                      </a:r>
                      <a:endParaRPr sz="1100">
                        <a:latin typeface="Google Sans"/>
                        <a:ea typeface="Google Sans"/>
                        <a:cs typeface="Google Sans"/>
                        <a:sym typeface="Google Sans"/>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700</a:t>
                      </a:r>
                      <a:endParaRPr sz="1100">
                        <a:latin typeface="Google Sans"/>
                        <a:ea typeface="Google Sans"/>
                        <a:cs typeface="Google Sans"/>
                        <a:sym typeface="Google Sans"/>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14,000</a:t>
                      </a:r>
                      <a:endParaRPr sz="1100">
                        <a:latin typeface="Google Sans"/>
                        <a:ea typeface="Google Sans"/>
                        <a:cs typeface="Google Sans"/>
                        <a:sym typeface="Google Sans"/>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91425" marB="91425" marR="91425" marL="91425" anchor="ctr">
                    <a:lnT cap="flat" cmpd="sng" w="9525">
                      <a:solidFill>
                        <a:srgbClr val="9E9E9E"/>
                      </a:solidFill>
                      <a:prstDash val="solid"/>
                      <a:round/>
                      <a:headEnd len="sm" w="sm" type="none"/>
                      <a:tailEnd len="sm" w="sm" type="none"/>
                    </a:lnT>
                  </a:tcPr>
                </a:tc>
              </a:tr>
              <a:tr h="852775">
                <a:tc>
                  <a:txBody>
                    <a:bodyPr/>
                    <a:lstStyle/>
                    <a:p>
                      <a:pPr indent="0" lvl="0" marL="0" rtl="0" algn="ctr">
                        <a:spcBef>
                          <a:spcPts val="0"/>
                        </a:spcBef>
                        <a:spcAft>
                          <a:spcPts val="0"/>
                        </a:spcAft>
                        <a:buNone/>
                      </a:pPr>
                      <a:r>
                        <a:rPr lang="en" sz="1100" u="sng">
                          <a:solidFill>
                            <a:schemeClr val="hlink"/>
                          </a:solidFill>
                          <a:latin typeface="Google Sans"/>
                          <a:ea typeface="Google Sans"/>
                          <a:cs typeface="Google Sans"/>
                          <a:sym typeface="Google Sans"/>
                          <a:hlinkClick r:id="rId5"/>
                        </a:rPr>
                        <a:t>ROCO</a:t>
                      </a:r>
                      <a:endParaRPr sz="1100">
                        <a:latin typeface="Google Sans"/>
                        <a:ea typeface="Google Sans"/>
                        <a:cs typeface="Google Sans"/>
                        <a:sym typeface="Google Sans"/>
                      </a:endParaRPr>
                    </a:p>
                  </a:txBody>
                  <a:tcPr marT="91425" marB="91425" marR="91425" marL="91425" anchor="ctr"/>
                </a:tc>
                <a:tc>
                  <a:txBody>
                    <a:bodyPr/>
                    <a:lstStyle/>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Radiology</a:t>
                      </a:r>
                      <a:endParaRPr sz="1100">
                        <a:latin typeface="Google Sans"/>
                        <a:ea typeface="Google Sans"/>
                        <a:cs typeface="Google Sans"/>
                        <a:sym typeface="Google Sans"/>
                      </a:endParaRPr>
                    </a:p>
                  </a:txBody>
                  <a:tcPr marT="91425" marB="91425" marR="91425" marL="91425" anchor="ctr"/>
                </a:tc>
                <a:tc gridSpan="2">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ctr">
                        <a:spcBef>
                          <a:spcPts val="0"/>
                        </a:spcBef>
                        <a:spcAft>
                          <a:spcPts val="0"/>
                        </a:spcAft>
                        <a:buNone/>
                      </a:pPr>
                      <a:r>
                        <a:rPr lang="en" sz="1100">
                          <a:latin typeface="Google Sans"/>
                          <a:ea typeface="Google Sans"/>
                          <a:cs typeface="Google Sans"/>
                          <a:sym typeface="Google Sans"/>
                        </a:rPr>
                        <a:t>81,770 (image caption pair)</a:t>
                      </a:r>
                      <a:endParaRPr sz="1100">
                        <a:latin typeface="Google Sans"/>
                        <a:ea typeface="Google Sans"/>
                        <a:cs typeface="Google Sans"/>
                        <a:sym typeface="Google Sans"/>
                      </a:endParaRPr>
                    </a:p>
                  </a:txBody>
                  <a:tcPr marT="91425" marB="91425" marR="91425" marL="91425" anchor="ctr"/>
                </a:tc>
                <a:tc hMerge="1"/>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91425" marB="91425" marR="91425" marL="91425" anchor="ctr"/>
                </a:tc>
              </a:tr>
            </a:tbl>
          </a:graphicData>
        </a:graphic>
      </p:graphicFrame>
      <p:pic>
        <p:nvPicPr>
          <p:cNvPr id="209" name="Google Shape;209;p19"/>
          <p:cNvPicPr preferRelativeResize="0"/>
          <p:nvPr/>
        </p:nvPicPr>
        <p:blipFill>
          <a:blip r:embed="rId6">
            <a:alphaModFix/>
          </a:blip>
          <a:stretch>
            <a:fillRect/>
          </a:stretch>
        </p:blipFill>
        <p:spPr>
          <a:xfrm>
            <a:off x="7423173" y="1965495"/>
            <a:ext cx="851499" cy="1068451"/>
          </a:xfrm>
          <a:prstGeom prst="rect">
            <a:avLst/>
          </a:prstGeom>
          <a:noFill/>
          <a:ln>
            <a:noFill/>
          </a:ln>
        </p:spPr>
      </p:pic>
      <p:pic>
        <p:nvPicPr>
          <p:cNvPr id="210" name="Google Shape;210;p19"/>
          <p:cNvPicPr preferRelativeResize="0"/>
          <p:nvPr/>
        </p:nvPicPr>
        <p:blipFill>
          <a:blip r:embed="rId7">
            <a:alphaModFix/>
          </a:blip>
          <a:stretch>
            <a:fillRect/>
          </a:stretch>
        </p:blipFill>
        <p:spPr>
          <a:xfrm>
            <a:off x="7421450" y="3033950"/>
            <a:ext cx="851500" cy="778344"/>
          </a:xfrm>
          <a:prstGeom prst="rect">
            <a:avLst/>
          </a:prstGeom>
          <a:noFill/>
          <a:ln>
            <a:noFill/>
          </a:ln>
        </p:spPr>
      </p:pic>
      <p:pic>
        <p:nvPicPr>
          <p:cNvPr id="211" name="Google Shape;211;p19"/>
          <p:cNvPicPr preferRelativeResize="0"/>
          <p:nvPr/>
        </p:nvPicPr>
        <p:blipFill>
          <a:blip r:embed="rId8">
            <a:alphaModFix/>
          </a:blip>
          <a:stretch>
            <a:fillRect/>
          </a:stretch>
        </p:blipFill>
        <p:spPr>
          <a:xfrm>
            <a:off x="7421450" y="3812300"/>
            <a:ext cx="851499" cy="852787"/>
          </a:xfrm>
          <a:prstGeom prst="rect">
            <a:avLst/>
          </a:prstGeom>
          <a:noFill/>
          <a:ln>
            <a:noFill/>
          </a:ln>
        </p:spPr>
      </p:pic>
      <p:sp>
        <p:nvSpPr>
          <p:cNvPr id="212" name="Google Shape;212;p19"/>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6</a:t>
            </a:r>
            <a:endParaRPr sz="988">
              <a:solidFill>
                <a:schemeClr val="lt1"/>
              </a:solidFill>
              <a:latin typeface="Google Sans"/>
              <a:ea typeface="Google Sans"/>
              <a:cs typeface="Google Sans"/>
              <a:sym typeface="Google Sans"/>
            </a:endParaRPr>
          </a:p>
        </p:txBody>
      </p:sp>
      <p:sp>
        <p:nvSpPr>
          <p:cNvPr id="213" name="Google Shape;213;p19"/>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214" name="Google Shape;214;p19"/>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0"/>
          <p:cNvSpPr/>
          <p:nvPr/>
        </p:nvSpPr>
        <p:spPr>
          <a:xfrm>
            <a:off x="339750" y="3908225"/>
            <a:ext cx="8358300" cy="839100"/>
          </a:xfrm>
          <a:prstGeom prst="roundRect">
            <a:avLst>
              <a:gd fmla="val 9820" name="adj"/>
            </a:avLst>
          </a:prstGeom>
          <a:noFill/>
          <a:ln cap="flat" cmpd="sng" w="9525">
            <a:solidFill>
              <a:srgbClr val="076535"/>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220" name="Google Shape;220;p20"/>
          <p:cNvSpPr/>
          <p:nvPr/>
        </p:nvSpPr>
        <p:spPr>
          <a:xfrm>
            <a:off x="339750" y="2842375"/>
            <a:ext cx="8358300" cy="960000"/>
          </a:xfrm>
          <a:prstGeom prst="roundRect">
            <a:avLst>
              <a:gd fmla="val 9820" name="adj"/>
            </a:avLst>
          </a:prstGeom>
          <a:noFill/>
          <a:ln cap="flat" cmpd="sng" w="9525">
            <a:solidFill>
              <a:srgbClr val="076535"/>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221" name="Google Shape;221;p20"/>
          <p:cNvSpPr/>
          <p:nvPr/>
        </p:nvSpPr>
        <p:spPr>
          <a:xfrm>
            <a:off x="339750" y="1171725"/>
            <a:ext cx="8358300" cy="1564800"/>
          </a:xfrm>
          <a:prstGeom prst="roundRect">
            <a:avLst>
              <a:gd fmla="val 9820" name="adj"/>
            </a:avLst>
          </a:prstGeom>
          <a:noFill/>
          <a:ln cap="flat" cmpd="sng" w="9525">
            <a:solidFill>
              <a:srgbClr val="076535"/>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t/>
            </a:r>
            <a:endParaRPr sz="1000"/>
          </a:p>
        </p:txBody>
      </p:sp>
      <p:sp>
        <p:nvSpPr>
          <p:cNvPr id="222" name="Google Shape;222;p2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Our Solution:</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ML Model Training</a:t>
            </a:r>
            <a:endParaRPr b="1">
              <a:latin typeface="Inter"/>
              <a:ea typeface="Inter"/>
              <a:cs typeface="Inter"/>
              <a:sym typeface="Inter"/>
            </a:endParaRPr>
          </a:p>
          <a:p>
            <a:pPr indent="0" lvl="0" marL="0" rtl="0" algn="l">
              <a:spcBef>
                <a:spcPts val="0"/>
              </a:spcBef>
              <a:spcAft>
                <a:spcPts val="0"/>
              </a:spcAft>
              <a:buClr>
                <a:schemeClr val="dk1"/>
              </a:buClr>
              <a:buSzPct val="39285"/>
              <a:buFont typeface="Arial"/>
              <a:buNone/>
            </a:pPr>
            <a:r>
              <a:t/>
            </a:r>
            <a:endParaRPr b="1">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p:txBody>
      </p:sp>
      <p:sp>
        <p:nvSpPr>
          <p:cNvPr id="223" name="Google Shape;223;p20"/>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0"/>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0"/>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20"/>
          <p:cNvSpPr txBox="1"/>
          <p:nvPr>
            <p:ph idx="1" type="body"/>
          </p:nvPr>
        </p:nvSpPr>
        <p:spPr>
          <a:xfrm>
            <a:off x="678050" y="1653200"/>
            <a:ext cx="1755000" cy="47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chemeClr val="dk1"/>
                </a:solidFill>
                <a:latin typeface="Google Sans"/>
                <a:ea typeface="Google Sans"/>
                <a:cs typeface="Google Sans"/>
                <a:sym typeface="Google Sans"/>
              </a:rPr>
              <a:t>Approach 2</a:t>
            </a:r>
            <a:endParaRPr b="1" sz="1500">
              <a:solidFill>
                <a:schemeClr val="dk1"/>
              </a:solidFill>
              <a:latin typeface="Google Sans"/>
              <a:ea typeface="Google Sans"/>
              <a:cs typeface="Google Sans"/>
              <a:sym typeface="Google Sans"/>
            </a:endParaRPr>
          </a:p>
          <a:p>
            <a:pPr indent="0" lvl="0" marL="0" rtl="0" algn="just">
              <a:spcBef>
                <a:spcPts val="0"/>
              </a:spcBef>
              <a:spcAft>
                <a:spcPts val="0"/>
              </a:spcAft>
              <a:buNone/>
            </a:pPr>
            <a:r>
              <a:rPr lang="en" sz="1500">
                <a:solidFill>
                  <a:schemeClr val="dk1"/>
                </a:solidFill>
                <a:latin typeface="Google Sans"/>
                <a:ea typeface="Google Sans"/>
                <a:cs typeface="Google Sans"/>
                <a:sym typeface="Google Sans"/>
              </a:rPr>
              <a:t>Unimodal</a:t>
            </a:r>
            <a:endParaRPr sz="1500">
              <a:solidFill>
                <a:schemeClr val="dk1"/>
              </a:solidFill>
              <a:latin typeface="Google Sans"/>
              <a:ea typeface="Google Sans"/>
              <a:cs typeface="Google Sans"/>
              <a:sym typeface="Google Sans"/>
            </a:endParaRPr>
          </a:p>
        </p:txBody>
      </p:sp>
      <p:sp>
        <p:nvSpPr>
          <p:cNvPr id="227" name="Google Shape;227;p20"/>
          <p:cNvSpPr txBox="1"/>
          <p:nvPr>
            <p:ph idx="1" type="body"/>
          </p:nvPr>
        </p:nvSpPr>
        <p:spPr>
          <a:xfrm>
            <a:off x="678050" y="2997888"/>
            <a:ext cx="1755000" cy="71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chemeClr val="dk1"/>
                </a:solidFill>
                <a:latin typeface="Google Sans"/>
                <a:ea typeface="Google Sans"/>
                <a:cs typeface="Google Sans"/>
                <a:sym typeface="Google Sans"/>
              </a:rPr>
              <a:t>Approach 5</a:t>
            </a:r>
            <a:endParaRPr b="1" sz="1500">
              <a:solidFill>
                <a:schemeClr val="dk1"/>
              </a:solidFill>
              <a:latin typeface="Google Sans"/>
              <a:ea typeface="Google Sans"/>
              <a:cs typeface="Google Sans"/>
              <a:sym typeface="Google Sans"/>
            </a:endParaRPr>
          </a:p>
          <a:p>
            <a:pPr indent="0" lvl="0" marL="0" rtl="0" algn="just">
              <a:spcBef>
                <a:spcPts val="0"/>
              </a:spcBef>
              <a:spcAft>
                <a:spcPts val="0"/>
              </a:spcAft>
              <a:buNone/>
            </a:pPr>
            <a:r>
              <a:rPr lang="en" sz="1500">
                <a:solidFill>
                  <a:schemeClr val="dk1"/>
                </a:solidFill>
                <a:latin typeface="Google Sans"/>
                <a:ea typeface="Google Sans"/>
                <a:cs typeface="Google Sans"/>
                <a:sym typeface="Google Sans"/>
              </a:rPr>
              <a:t>Multimodal</a:t>
            </a:r>
            <a:endParaRPr sz="1500">
              <a:solidFill>
                <a:schemeClr val="dk1"/>
              </a:solidFill>
              <a:latin typeface="Google Sans"/>
              <a:ea typeface="Google Sans"/>
              <a:cs typeface="Google Sans"/>
              <a:sym typeface="Google Sans"/>
            </a:endParaRPr>
          </a:p>
        </p:txBody>
      </p:sp>
      <p:sp>
        <p:nvSpPr>
          <p:cNvPr id="228" name="Google Shape;228;p20"/>
          <p:cNvSpPr txBox="1"/>
          <p:nvPr>
            <p:ph idx="1" type="body"/>
          </p:nvPr>
        </p:nvSpPr>
        <p:spPr>
          <a:xfrm>
            <a:off x="678050" y="3997800"/>
            <a:ext cx="2511000" cy="71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chemeClr val="dk1"/>
                </a:solidFill>
                <a:latin typeface="Google Sans"/>
                <a:ea typeface="Google Sans"/>
                <a:cs typeface="Google Sans"/>
                <a:sym typeface="Google Sans"/>
              </a:rPr>
              <a:t>Approach 5 (modify)</a:t>
            </a:r>
            <a:endParaRPr b="1" sz="1500">
              <a:solidFill>
                <a:schemeClr val="dk1"/>
              </a:solidFill>
              <a:latin typeface="Google Sans"/>
              <a:ea typeface="Google Sans"/>
              <a:cs typeface="Google Sans"/>
              <a:sym typeface="Google Sans"/>
            </a:endParaRPr>
          </a:p>
          <a:p>
            <a:pPr indent="0" lvl="0" marL="0" rtl="0" algn="just">
              <a:spcBef>
                <a:spcPts val="0"/>
              </a:spcBef>
              <a:spcAft>
                <a:spcPts val="0"/>
              </a:spcAft>
              <a:buNone/>
            </a:pPr>
            <a:r>
              <a:rPr lang="en" sz="1500">
                <a:solidFill>
                  <a:schemeClr val="dk1"/>
                </a:solidFill>
                <a:latin typeface="Google Sans"/>
                <a:ea typeface="Google Sans"/>
                <a:cs typeface="Google Sans"/>
                <a:sym typeface="Google Sans"/>
              </a:rPr>
              <a:t>Multimodal</a:t>
            </a:r>
            <a:endParaRPr sz="1500">
              <a:solidFill>
                <a:schemeClr val="dk1"/>
              </a:solidFill>
              <a:latin typeface="Google Sans"/>
              <a:ea typeface="Google Sans"/>
              <a:cs typeface="Google Sans"/>
              <a:sym typeface="Google Sans"/>
            </a:endParaRPr>
          </a:p>
        </p:txBody>
      </p:sp>
      <p:pic>
        <p:nvPicPr>
          <p:cNvPr id="229" name="Google Shape;229;p20"/>
          <p:cNvPicPr preferRelativeResize="0"/>
          <p:nvPr/>
        </p:nvPicPr>
        <p:blipFill>
          <a:blip r:embed="rId3">
            <a:alphaModFix/>
          </a:blip>
          <a:stretch>
            <a:fillRect/>
          </a:stretch>
        </p:blipFill>
        <p:spPr>
          <a:xfrm>
            <a:off x="3399425" y="1333889"/>
            <a:ext cx="4991099" cy="1240461"/>
          </a:xfrm>
          <a:prstGeom prst="rect">
            <a:avLst/>
          </a:prstGeom>
          <a:noFill/>
          <a:ln>
            <a:noFill/>
          </a:ln>
        </p:spPr>
      </p:pic>
      <p:pic>
        <p:nvPicPr>
          <p:cNvPr id="230" name="Google Shape;230;p20"/>
          <p:cNvPicPr preferRelativeResize="0"/>
          <p:nvPr/>
        </p:nvPicPr>
        <p:blipFill rotWithShape="1">
          <a:blip r:embed="rId4">
            <a:alphaModFix/>
          </a:blip>
          <a:srcRect b="0" l="1700" r="1700" t="0"/>
          <a:stretch/>
        </p:blipFill>
        <p:spPr>
          <a:xfrm>
            <a:off x="3399425" y="2937663"/>
            <a:ext cx="4991099" cy="769436"/>
          </a:xfrm>
          <a:prstGeom prst="rect">
            <a:avLst/>
          </a:prstGeom>
          <a:noFill/>
          <a:ln>
            <a:noFill/>
          </a:ln>
        </p:spPr>
      </p:pic>
      <p:pic>
        <p:nvPicPr>
          <p:cNvPr id="231" name="Google Shape;231;p20"/>
          <p:cNvPicPr preferRelativeResize="0"/>
          <p:nvPr/>
        </p:nvPicPr>
        <p:blipFill>
          <a:blip r:embed="rId5">
            <a:alphaModFix/>
          </a:blip>
          <a:stretch>
            <a:fillRect/>
          </a:stretch>
        </p:blipFill>
        <p:spPr>
          <a:xfrm>
            <a:off x="3293475" y="3950775"/>
            <a:ext cx="5181676" cy="753975"/>
          </a:xfrm>
          <a:prstGeom prst="rect">
            <a:avLst/>
          </a:prstGeom>
          <a:noFill/>
          <a:ln>
            <a:noFill/>
          </a:ln>
        </p:spPr>
      </p:pic>
      <p:sp>
        <p:nvSpPr>
          <p:cNvPr id="232" name="Google Shape;232;p20"/>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7</a:t>
            </a:r>
            <a:endParaRPr sz="988">
              <a:solidFill>
                <a:schemeClr val="lt1"/>
              </a:solidFill>
              <a:latin typeface="Google Sans"/>
              <a:ea typeface="Google Sans"/>
              <a:cs typeface="Google Sans"/>
              <a:sym typeface="Google Sans"/>
            </a:endParaRPr>
          </a:p>
        </p:txBody>
      </p:sp>
      <p:sp>
        <p:nvSpPr>
          <p:cNvPr id="233" name="Google Shape;233;p20"/>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234" name="Google Shape;234;p20"/>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Inter"/>
                <a:ea typeface="Inter"/>
                <a:cs typeface="Inter"/>
                <a:sym typeface="Inter"/>
              </a:rPr>
              <a:t>Our Solution: </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Model Deployment</a:t>
            </a:r>
            <a:endParaRPr b="1">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p:txBody>
      </p:sp>
      <p:sp>
        <p:nvSpPr>
          <p:cNvPr id="240" name="Google Shape;240;p21"/>
          <p:cNvSpPr/>
          <p:nvPr/>
        </p:nvSpPr>
        <p:spPr>
          <a:xfrm>
            <a:off x="-659250" y="0"/>
            <a:ext cx="498300" cy="658200"/>
          </a:xfrm>
          <a:prstGeom prst="rect">
            <a:avLst/>
          </a:prstGeom>
          <a:solidFill>
            <a:srgbClr val="0765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1"/>
          <p:cNvSpPr/>
          <p:nvPr/>
        </p:nvSpPr>
        <p:spPr>
          <a:xfrm>
            <a:off x="-659250" y="735400"/>
            <a:ext cx="498300" cy="658200"/>
          </a:xfrm>
          <a:prstGeom prst="rect">
            <a:avLst/>
          </a:prstGeom>
          <a:solidFill>
            <a:srgbClr val="87BD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1"/>
          <p:cNvSpPr/>
          <p:nvPr/>
        </p:nvSpPr>
        <p:spPr>
          <a:xfrm>
            <a:off x="-659250" y="1470800"/>
            <a:ext cx="498300" cy="658200"/>
          </a:xfrm>
          <a:prstGeom prst="rect">
            <a:avLst/>
          </a:prstGeom>
          <a:solidFill>
            <a:srgbClr val="DDF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3" name="Google Shape;243;p21"/>
          <p:cNvPicPr preferRelativeResize="0"/>
          <p:nvPr/>
        </p:nvPicPr>
        <p:blipFill rotWithShape="1">
          <a:blip r:embed="rId3">
            <a:alphaModFix/>
          </a:blip>
          <a:srcRect b="0" l="0" r="77716" t="0"/>
          <a:stretch/>
        </p:blipFill>
        <p:spPr>
          <a:xfrm>
            <a:off x="145590" y="2183600"/>
            <a:ext cx="1924526" cy="868700"/>
          </a:xfrm>
          <a:prstGeom prst="rect">
            <a:avLst/>
          </a:prstGeom>
          <a:noFill/>
          <a:ln>
            <a:noFill/>
          </a:ln>
        </p:spPr>
      </p:pic>
      <p:pic>
        <p:nvPicPr>
          <p:cNvPr id="244" name="Google Shape;244;p21"/>
          <p:cNvPicPr preferRelativeResize="0"/>
          <p:nvPr/>
        </p:nvPicPr>
        <p:blipFill>
          <a:blip r:embed="rId4">
            <a:alphaModFix/>
          </a:blip>
          <a:stretch>
            <a:fillRect/>
          </a:stretch>
        </p:blipFill>
        <p:spPr>
          <a:xfrm>
            <a:off x="2106525" y="2729625"/>
            <a:ext cx="1887455" cy="658200"/>
          </a:xfrm>
          <a:prstGeom prst="rect">
            <a:avLst/>
          </a:prstGeom>
          <a:noFill/>
          <a:ln>
            <a:noFill/>
          </a:ln>
        </p:spPr>
      </p:pic>
      <p:pic>
        <p:nvPicPr>
          <p:cNvPr id="245" name="Google Shape;245;p21"/>
          <p:cNvPicPr preferRelativeResize="0"/>
          <p:nvPr/>
        </p:nvPicPr>
        <p:blipFill rotWithShape="1">
          <a:blip r:embed="rId5">
            <a:alphaModFix/>
          </a:blip>
          <a:srcRect b="28231" l="23307" r="24690" t="27091"/>
          <a:stretch/>
        </p:blipFill>
        <p:spPr>
          <a:xfrm>
            <a:off x="4726275" y="2777075"/>
            <a:ext cx="1572951" cy="729726"/>
          </a:xfrm>
          <a:prstGeom prst="rect">
            <a:avLst/>
          </a:prstGeom>
          <a:noFill/>
          <a:ln>
            <a:noFill/>
          </a:ln>
        </p:spPr>
      </p:pic>
      <p:pic>
        <p:nvPicPr>
          <p:cNvPr id="246" name="Google Shape;246;p21"/>
          <p:cNvPicPr preferRelativeResize="0"/>
          <p:nvPr/>
        </p:nvPicPr>
        <p:blipFill>
          <a:blip r:embed="rId6">
            <a:alphaModFix/>
          </a:blip>
          <a:stretch>
            <a:fillRect/>
          </a:stretch>
        </p:blipFill>
        <p:spPr>
          <a:xfrm>
            <a:off x="6994045" y="2835200"/>
            <a:ext cx="1924531" cy="511625"/>
          </a:xfrm>
          <a:prstGeom prst="rect">
            <a:avLst/>
          </a:prstGeom>
          <a:noFill/>
          <a:ln>
            <a:noFill/>
          </a:ln>
        </p:spPr>
      </p:pic>
      <p:pic>
        <p:nvPicPr>
          <p:cNvPr id="247" name="Google Shape;247;p21"/>
          <p:cNvPicPr preferRelativeResize="0"/>
          <p:nvPr/>
        </p:nvPicPr>
        <p:blipFill rotWithShape="1">
          <a:blip r:embed="rId3">
            <a:alphaModFix/>
          </a:blip>
          <a:srcRect b="0" l="21935" r="0" t="0"/>
          <a:stretch/>
        </p:blipFill>
        <p:spPr>
          <a:xfrm>
            <a:off x="2106535" y="1941500"/>
            <a:ext cx="6742077" cy="868700"/>
          </a:xfrm>
          <a:prstGeom prst="rect">
            <a:avLst/>
          </a:prstGeom>
          <a:noFill/>
          <a:ln>
            <a:noFill/>
          </a:ln>
        </p:spPr>
      </p:pic>
      <p:sp>
        <p:nvSpPr>
          <p:cNvPr id="248" name="Google Shape;248;p21"/>
          <p:cNvSpPr txBox="1"/>
          <p:nvPr>
            <p:ph type="title"/>
          </p:nvPr>
        </p:nvSpPr>
        <p:spPr>
          <a:xfrm>
            <a:off x="7423200" y="4861725"/>
            <a:ext cx="1644600" cy="3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1100"/>
              <a:buNone/>
            </a:pPr>
            <a:r>
              <a:rPr lang="en" sz="988">
                <a:solidFill>
                  <a:schemeClr val="lt1"/>
                </a:solidFill>
                <a:latin typeface="Google Sans"/>
                <a:ea typeface="Google Sans"/>
                <a:cs typeface="Google Sans"/>
                <a:sym typeface="Google Sans"/>
              </a:rPr>
              <a:t>8</a:t>
            </a:r>
            <a:endParaRPr sz="988">
              <a:solidFill>
                <a:schemeClr val="lt1"/>
              </a:solidFill>
              <a:latin typeface="Google Sans"/>
              <a:ea typeface="Google Sans"/>
              <a:cs typeface="Google Sans"/>
              <a:sym typeface="Google Sans"/>
            </a:endParaRPr>
          </a:p>
        </p:txBody>
      </p:sp>
      <p:sp>
        <p:nvSpPr>
          <p:cNvPr id="249" name="Google Shape;249;p21"/>
          <p:cNvSpPr txBox="1"/>
          <p:nvPr>
            <p:ph type="title"/>
          </p:nvPr>
        </p:nvSpPr>
        <p:spPr>
          <a:xfrm>
            <a:off x="76200" y="4861725"/>
            <a:ext cx="20493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988">
                <a:solidFill>
                  <a:schemeClr val="lt1"/>
                </a:solidFill>
                <a:latin typeface="Google Sans"/>
                <a:ea typeface="Google Sans"/>
                <a:cs typeface="Google Sans"/>
                <a:sym typeface="Google Sans"/>
              </a:rPr>
              <a:t>C24-RM01 </a:t>
            </a:r>
            <a:endParaRPr sz="988">
              <a:solidFill>
                <a:schemeClr val="lt1"/>
              </a:solidFill>
              <a:latin typeface="Google Sans"/>
              <a:ea typeface="Google Sans"/>
              <a:cs typeface="Google Sans"/>
              <a:sym typeface="Google Sans"/>
            </a:endParaRPr>
          </a:p>
        </p:txBody>
      </p:sp>
      <p:sp>
        <p:nvSpPr>
          <p:cNvPr id="250" name="Google Shape;250;p21"/>
          <p:cNvSpPr txBox="1"/>
          <p:nvPr>
            <p:ph type="title"/>
          </p:nvPr>
        </p:nvSpPr>
        <p:spPr>
          <a:xfrm>
            <a:off x="3749700" y="4861725"/>
            <a:ext cx="16446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988">
                <a:solidFill>
                  <a:schemeClr val="lt1"/>
                </a:solidFill>
                <a:latin typeface="Google Sans"/>
                <a:ea typeface="Google Sans"/>
                <a:cs typeface="Google Sans"/>
                <a:sym typeface="Google Sans"/>
              </a:rPr>
              <a:t>VQA for Medical Imaging</a:t>
            </a:r>
            <a:endParaRPr sz="988">
              <a:solidFill>
                <a:schemeClr val="lt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